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5"/>
  </p:notesMasterIdLst>
  <p:sldIdLst>
    <p:sldId id="256" r:id="rId5"/>
    <p:sldId id="283" r:id="rId6"/>
    <p:sldId id="262" r:id="rId7"/>
    <p:sldId id="264" r:id="rId8"/>
    <p:sldId id="265" r:id="rId9"/>
    <p:sldId id="292" r:id="rId10"/>
    <p:sldId id="267" r:id="rId11"/>
    <p:sldId id="268" r:id="rId12"/>
    <p:sldId id="286" r:id="rId13"/>
    <p:sldId id="291" r:id="rId14"/>
    <p:sldId id="270" r:id="rId15"/>
    <p:sldId id="271" r:id="rId16"/>
    <p:sldId id="272" r:id="rId17"/>
    <p:sldId id="294" r:id="rId18"/>
    <p:sldId id="295" r:id="rId19"/>
    <p:sldId id="284" r:id="rId20"/>
    <p:sldId id="285" r:id="rId21"/>
    <p:sldId id="282" r:id="rId22"/>
    <p:sldId id="293" r:id="rId23"/>
    <p:sldId id="276" r:id="rId24"/>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chael Pizzo" initials="MP"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3082" autoAdjust="0"/>
    <p:restoredTop sz="58275" autoAdjust="0"/>
  </p:normalViewPr>
  <p:slideViewPr>
    <p:cSldViewPr>
      <p:cViewPr>
        <p:scale>
          <a:sx n="80" d="100"/>
          <a:sy n="80" d="100"/>
        </p:scale>
        <p:origin x="-282" y="74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01" d="100"/>
          <a:sy n="101" d="100"/>
        </p:scale>
        <p:origin x="-3516"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8CB738-BF58-4468-9A9B-33C12EC251F9}" type="datetimeFigureOut">
              <a:rPr lang="en-US" smtClean="0"/>
              <a:pPr/>
              <a:t>5/10/2007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B0115A-3193-464F-89C1-3F1923415C0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4B0115A-3193-464F-89C1-3F1923415C0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ADO.NET</a:t>
            </a:r>
            <a:r>
              <a:rPr lang="en-US" baseline="0" dirty="0" smtClean="0"/>
              <a:t> introduced the concept of a </a:t>
            </a:r>
            <a:r>
              <a:rPr lang="en-US" baseline="0" dirty="0" err="1" smtClean="0"/>
              <a:t>DataSet</a:t>
            </a:r>
            <a:r>
              <a:rPr lang="en-US" baseline="0" dirty="0" smtClean="0"/>
              <a:t> which is a powerful way by which to work with data. </a:t>
            </a:r>
          </a:p>
          <a:p>
            <a:endParaRPr lang="en-US" baseline="0" dirty="0" smtClean="0"/>
          </a:p>
          <a:p>
            <a:r>
              <a:rPr lang="en-US" baseline="0" dirty="0" smtClean="0"/>
              <a:t>LINQ to </a:t>
            </a:r>
            <a:r>
              <a:rPr lang="en-US" baseline="0" dirty="0" err="1" smtClean="0"/>
              <a:t>DataSet</a:t>
            </a:r>
            <a:r>
              <a:rPr lang="en-US" baseline="0" dirty="0" smtClean="0"/>
              <a:t> allows you to use the standard query operators already introduced to query over a </a:t>
            </a:r>
            <a:r>
              <a:rPr lang="en-US" baseline="0" dirty="0" err="1" smtClean="0"/>
              <a:t>DataSet</a:t>
            </a:r>
            <a:r>
              <a:rPr lang="en-US" baseline="0" dirty="0" smtClean="0"/>
              <a:t>. Simply load data into your </a:t>
            </a:r>
            <a:r>
              <a:rPr lang="en-US" baseline="0" dirty="0" err="1" smtClean="0"/>
              <a:t>DataSet</a:t>
            </a:r>
            <a:r>
              <a:rPr lang="en-US" baseline="0" dirty="0" smtClean="0"/>
              <a:t> as you would traditionally and query with LINQ.</a:t>
            </a:r>
          </a:p>
          <a:p>
            <a:endParaRPr lang="en-US" baseline="0" dirty="0" smtClean="0"/>
          </a:p>
          <a:p>
            <a:r>
              <a:rPr lang="en-US" baseline="0" dirty="0" smtClean="0"/>
              <a:t>Given that </a:t>
            </a:r>
            <a:r>
              <a:rPr lang="en-US" baseline="0" dirty="0" err="1" smtClean="0"/>
              <a:t>DataSets</a:t>
            </a:r>
            <a:r>
              <a:rPr lang="en-US" baseline="0" dirty="0" smtClean="0"/>
              <a:t> often return a number of </a:t>
            </a:r>
            <a:r>
              <a:rPr lang="en-US" baseline="0" dirty="0" err="1" smtClean="0"/>
              <a:t>DataTables</a:t>
            </a:r>
            <a:r>
              <a:rPr lang="en-US" baseline="0" dirty="0" smtClean="0"/>
              <a:t> and that LINQ operates over </a:t>
            </a:r>
            <a:r>
              <a:rPr lang="en-US" baseline="0" dirty="0" err="1" smtClean="0"/>
              <a:t>IEnumerable</a:t>
            </a:r>
            <a:r>
              <a:rPr lang="en-US" baseline="0" dirty="0" smtClean="0"/>
              <a:t>&lt;T&gt; or </a:t>
            </a:r>
            <a:r>
              <a:rPr lang="en-US" baseline="0" dirty="0" err="1" smtClean="0"/>
              <a:t>IQueryable</a:t>
            </a:r>
            <a:r>
              <a:rPr lang="en-US" baseline="0" dirty="0" smtClean="0"/>
              <a:t>&lt;T&gt;, we must first convert data stored in a </a:t>
            </a:r>
            <a:r>
              <a:rPr lang="en-US" baseline="0" dirty="0" err="1" smtClean="0"/>
              <a:t>DataTable</a:t>
            </a:r>
            <a:r>
              <a:rPr lang="en-US" baseline="0" dirty="0" smtClean="0"/>
              <a:t> into one of these sequence types. This is easily done by invoking the </a:t>
            </a:r>
            <a:r>
              <a:rPr lang="en-US" baseline="0" dirty="0" err="1" smtClean="0"/>
              <a:t>ToQueryable</a:t>
            </a:r>
            <a:r>
              <a:rPr lang="en-US" baseline="0" dirty="0" smtClean="0"/>
              <a:t>() method off of the </a:t>
            </a:r>
            <a:r>
              <a:rPr lang="en-US" baseline="0" dirty="0" err="1" smtClean="0"/>
              <a:t>DataTable</a:t>
            </a:r>
            <a:r>
              <a:rPr lang="en-US" baseline="0" dirty="0" smtClean="0"/>
              <a:t> object in ADO.NET for Orcas. After the </a:t>
            </a:r>
            <a:r>
              <a:rPr lang="en-US" baseline="0" dirty="0" err="1" smtClean="0"/>
              <a:t>coversion</a:t>
            </a:r>
            <a:r>
              <a:rPr lang="en-US" baseline="0" dirty="0" smtClean="0"/>
              <a:t> has been made, you may write your query in LINQ against the </a:t>
            </a:r>
            <a:r>
              <a:rPr lang="en-US" baseline="0" dirty="0" err="1" smtClean="0"/>
              <a:t>IQueryable</a:t>
            </a:r>
            <a:r>
              <a:rPr lang="en-US" baseline="0" dirty="0" smtClean="0"/>
              <a:t>&lt;T&gt; sequence as you would with other forms of data LINQ operates over. </a:t>
            </a:r>
          </a:p>
          <a:p>
            <a:endParaRPr lang="en-US" baseline="0" dirty="0" smtClean="0"/>
          </a:p>
          <a:p>
            <a:r>
              <a:rPr lang="en-US" baseline="0" dirty="0" smtClean="0"/>
              <a:t>Also, because </a:t>
            </a:r>
            <a:r>
              <a:rPr lang="en-US" baseline="0" dirty="0" err="1" smtClean="0"/>
              <a:t>DataSets</a:t>
            </a:r>
            <a:r>
              <a:rPr lang="en-US" baseline="0" dirty="0" smtClean="0"/>
              <a:t> are a bit different in their execution that entities, objects, XML or relational data there are a number of custom operators introduced in addition to the standard query operators provided with LINQ. </a:t>
            </a:r>
            <a:endParaRPr lang="en-US" dirty="0"/>
          </a:p>
        </p:txBody>
      </p:sp>
      <p:sp>
        <p:nvSpPr>
          <p:cNvPr id="4" name="Slide Number Placeholder 3"/>
          <p:cNvSpPr>
            <a:spLocks noGrp="1"/>
          </p:cNvSpPr>
          <p:nvPr>
            <p:ph type="sldNum" sz="quarter" idx="10"/>
          </p:nvPr>
        </p:nvSpPr>
        <p:spPr/>
        <p:txBody>
          <a:bodyPr/>
          <a:lstStyle/>
          <a:p>
            <a:fld id="{04B0115A-3193-464F-89C1-3F1923415C03}"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Given the ubiquity of XML it</a:t>
            </a:r>
            <a:r>
              <a:rPr lang="en-US" baseline="0" dirty="0" smtClean="0"/>
              <a:t> should come as no surprise that LINQ to XML has also been introduced in Visual Studio Orcas. </a:t>
            </a:r>
          </a:p>
          <a:p>
            <a:endParaRPr lang="en-US" baseline="0" dirty="0" smtClean="0"/>
          </a:p>
          <a:p>
            <a:r>
              <a:rPr lang="en-US" baseline="0" dirty="0" smtClean="0"/>
              <a:t>If you’ve worked with XML in the past you’ve probably wished for tighter integration with Visual Studio and .NET languages. Take a look at today’s model by which we’d use System.XML:</a:t>
            </a:r>
          </a:p>
          <a:p>
            <a:endParaRPr lang="en-US" baseline="0" dirty="0" smtClean="0"/>
          </a:p>
          <a:p>
            <a:r>
              <a:rPr lang="en-US" baseline="0" dirty="0" smtClean="0"/>
              <a:t>While this is functional there are a lot of things wrong with how we work with XML today. First, you must already possess a deep understanding of the structure of the XML document you’re working with. You cannot carry over existing query and data manipulation skills and syntax from something like T/SQL or ADO. Also, working with XML and iterating through nodes is fairly memory intensive. </a:t>
            </a:r>
            <a:endParaRPr lang="en-US" dirty="0"/>
          </a:p>
        </p:txBody>
      </p:sp>
      <p:sp>
        <p:nvSpPr>
          <p:cNvPr id="4" name="Slide Number Placeholder 3"/>
          <p:cNvSpPr>
            <a:spLocks noGrp="1"/>
          </p:cNvSpPr>
          <p:nvPr>
            <p:ph type="sldNum" sz="quarter" idx="10"/>
          </p:nvPr>
        </p:nvSpPr>
        <p:spPr/>
        <p:txBody>
          <a:bodyPr/>
          <a:lstStyle/>
          <a:p>
            <a:fld id="{04B0115A-3193-464F-89C1-3F1923415C03}"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let’s take a look at LINQ to XML.</a:t>
            </a:r>
          </a:p>
          <a:p>
            <a:endParaRPr lang="en-US" dirty="0" smtClean="0"/>
          </a:p>
          <a:p>
            <a:r>
              <a:rPr lang="en-US" dirty="0" smtClean="0"/>
              <a:t>First off you’ll notice</a:t>
            </a:r>
            <a:r>
              <a:rPr lang="en-US" baseline="0" dirty="0" smtClean="0"/>
              <a:t> it’s much shorter/compact to get the same job done. </a:t>
            </a:r>
          </a:p>
          <a:p>
            <a:endParaRPr lang="en-US" baseline="0" dirty="0" smtClean="0"/>
          </a:p>
          <a:p>
            <a:r>
              <a:rPr lang="en-US" baseline="0" dirty="0" smtClean="0"/>
              <a:t>We now use a declarative model which should be familiar to anyone who’s written object oriented code. </a:t>
            </a:r>
          </a:p>
          <a:p>
            <a:endParaRPr lang="en-US" baseline="0" dirty="0" smtClean="0"/>
          </a:p>
          <a:p>
            <a:r>
              <a:rPr lang="en-US" baseline="0" dirty="0" smtClean="0"/>
              <a:t>Queries are built upon the same standard query operators as those we’d use with relational data, entities, in-memory objects or </a:t>
            </a:r>
            <a:r>
              <a:rPr lang="en-US" baseline="0" dirty="0" err="1" smtClean="0"/>
              <a:t>DataSets</a:t>
            </a:r>
            <a:r>
              <a:rPr lang="en-US" baseline="0" dirty="0" smtClean="0"/>
              <a:t>. </a:t>
            </a:r>
          </a:p>
          <a:p>
            <a:endParaRPr lang="en-US" baseline="0" dirty="0" smtClean="0"/>
          </a:p>
          <a:p>
            <a:r>
              <a:rPr lang="en-US" baseline="0" dirty="0" smtClean="0"/>
              <a:t>Overall, a much simpler way to work with XML while maintaining a consistent approach to querying data. </a:t>
            </a:r>
            <a:endParaRPr lang="en-US" dirty="0"/>
          </a:p>
        </p:txBody>
      </p:sp>
      <p:sp>
        <p:nvSpPr>
          <p:cNvPr id="4" name="Slide Number Placeholder 3"/>
          <p:cNvSpPr>
            <a:spLocks noGrp="1"/>
          </p:cNvSpPr>
          <p:nvPr>
            <p:ph type="sldNum" sz="quarter" idx="10"/>
          </p:nvPr>
        </p:nvSpPr>
        <p:spPr/>
        <p:txBody>
          <a:bodyPr/>
          <a:lstStyle/>
          <a:p>
            <a:fld id="{04B0115A-3193-464F-89C1-3F1923415C03}"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LINQ to XML provides the developer with the power of </a:t>
            </a:r>
            <a:r>
              <a:rPr lang="en-US" dirty="0" err="1" smtClean="0"/>
              <a:t>Xpath</a:t>
            </a:r>
            <a:r>
              <a:rPr lang="en-US" dirty="0" smtClean="0"/>
              <a:t> or </a:t>
            </a:r>
            <a:r>
              <a:rPr lang="en-US" dirty="0" err="1" smtClean="0"/>
              <a:t>Xquery</a:t>
            </a:r>
            <a:r>
              <a:rPr lang="en-US" baseline="0" dirty="0" smtClean="0"/>
              <a:t> coupled with the benefits of working with first-class .NET languages like C# and VB.NET.</a:t>
            </a:r>
          </a:p>
          <a:p>
            <a:endParaRPr lang="en-US" baseline="0" dirty="0" smtClean="0"/>
          </a:p>
          <a:p>
            <a:r>
              <a:rPr lang="en-US" baseline="0" dirty="0" smtClean="0"/>
              <a:t>In addition, it now leverages experience you already have with XML DOM. You now work more at the Element level rather than at the Document level. How you query elements and element attributes is consistent.  Creating XML namespaces is as simple as calling the </a:t>
            </a:r>
            <a:r>
              <a:rPr lang="en-US" baseline="0" dirty="0" err="1" smtClean="0"/>
              <a:t>XNamespace</a:t>
            </a:r>
            <a:r>
              <a:rPr lang="en-US" baseline="0" dirty="0" smtClean="0"/>
              <a:t> method. </a:t>
            </a:r>
          </a:p>
          <a:p>
            <a:endParaRPr lang="en-US" baseline="0" dirty="0" smtClean="0"/>
          </a:p>
          <a:p>
            <a:r>
              <a:rPr lang="en-US" baseline="0" dirty="0" smtClean="0"/>
              <a:t>Last, the amount of code necessary to perform similar tasks to </a:t>
            </a:r>
            <a:r>
              <a:rPr lang="en-US" baseline="0" dirty="0" err="1" smtClean="0"/>
              <a:t>Xpath</a:t>
            </a:r>
            <a:r>
              <a:rPr lang="en-US" baseline="0" dirty="0" smtClean="0"/>
              <a:t> or </a:t>
            </a:r>
            <a:r>
              <a:rPr lang="en-US" baseline="0" dirty="0" err="1" smtClean="0"/>
              <a:t>Xquery</a:t>
            </a:r>
            <a:r>
              <a:rPr lang="en-US" baseline="0" dirty="0" smtClean="0"/>
              <a:t> is drastically smaller. It’s not only faster to write LINQ to XML (again, with IntelliSense and </a:t>
            </a:r>
            <a:r>
              <a:rPr lang="en-US" baseline="0" dirty="0" err="1" smtClean="0"/>
              <a:t>Autocomplete</a:t>
            </a:r>
            <a:r>
              <a:rPr lang="en-US" baseline="0" dirty="0" smtClean="0"/>
              <a:t>), but the compiled code runs much faster. </a:t>
            </a:r>
            <a:endParaRPr lang="en-US" dirty="0"/>
          </a:p>
        </p:txBody>
      </p:sp>
      <p:sp>
        <p:nvSpPr>
          <p:cNvPr id="4" name="Slide Number Placeholder 3"/>
          <p:cNvSpPr>
            <a:spLocks noGrp="1"/>
          </p:cNvSpPr>
          <p:nvPr>
            <p:ph type="sldNum" sz="quarter" idx="10"/>
          </p:nvPr>
        </p:nvSpPr>
        <p:spPr/>
        <p:txBody>
          <a:bodyPr/>
          <a:lstStyle/>
          <a:p>
            <a:fld id="{04B0115A-3193-464F-89C1-3F1923415C03}"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Given the power of working with data at the conceptual, entity</a:t>
            </a:r>
            <a:r>
              <a:rPr lang="en-US" baseline="0" dirty="0" smtClean="0"/>
              <a:t> level it’s only obvious that we’d want to expose that to LINQ. </a:t>
            </a:r>
          </a:p>
          <a:p>
            <a:endParaRPr lang="en-US" baseline="0" dirty="0" smtClean="0"/>
          </a:p>
          <a:p>
            <a:r>
              <a:rPr lang="en-US" baseline="0" dirty="0" smtClean="0"/>
              <a:t>Querying entities is similar to querying against other data sources – the principle difference is how we structure and build our Entity Data Model. Using the EDM Designer in Orcas, we can very quickly create entities from an existing relational store and map them to classes and objects. Key relationships in the relational store are similarly mapped to properties. </a:t>
            </a:r>
          </a:p>
          <a:p>
            <a:endParaRPr lang="en-US" baseline="0" dirty="0" smtClean="0"/>
          </a:p>
          <a:p>
            <a:r>
              <a:rPr lang="en-US" baseline="0" dirty="0" smtClean="0"/>
              <a:t>Through the power of the ADO.NET Entity Framework in Orcas, we can work with data at the conceptual level and persist changes we make at that level back to the underlying store by simply calling the </a:t>
            </a:r>
            <a:r>
              <a:rPr lang="en-US" baseline="0" dirty="0" err="1" smtClean="0"/>
              <a:t>SaveChanges</a:t>
            </a:r>
            <a:r>
              <a:rPr lang="en-US" baseline="0" dirty="0" smtClean="0"/>
              <a:t>() method. You can also work with the backend store directly if you so choose by making changes through traditional T/SQL Insert, Update, or Delete operations as well as Stored Procedures contained in the backend store. </a:t>
            </a:r>
          </a:p>
          <a:p>
            <a:endParaRPr lang="en-US" baseline="0" dirty="0" smtClean="0"/>
          </a:p>
          <a:p>
            <a:r>
              <a:rPr lang="en-US" baseline="0" dirty="0" smtClean="0"/>
              <a:t>It’s important to note that all of the tools needed to automatically create Entities (i.e. classes, methods and properties) from existing databases will ship in Visual Studio Orcas along with simple designers integrated directly into the IDE. </a:t>
            </a:r>
          </a:p>
          <a:p>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04B0115A-3193-464F-89C1-3F1923415C03}"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you can see, once we’ve mapped relational data</a:t>
            </a:r>
            <a:r>
              <a:rPr lang="en-US" baseline="0" dirty="0" smtClean="0"/>
              <a:t> to entities (classes) we gain all the benefits associated with working with classes such as syntax checking, IntelliSense and </a:t>
            </a:r>
            <a:r>
              <a:rPr lang="en-US" baseline="0" dirty="0" err="1" smtClean="0"/>
              <a:t>Autocompletion</a:t>
            </a:r>
            <a:r>
              <a:rPr lang="en-US" baseline="0" dirty="0" smtClean="0"/>
              <a:t>. In addition, this provides a much cleaner way to work with data. </a:t>
            </a:r>
          </a:p>
          <a:p>
            <a:endParaRPr lang="en-US" baseline="0" dirty="0" smtClean="0"/>
          </a:p>
          <a:p>
            <a:r>
              <a:rPr lang="en-US" baseline="0" dirty="0" smtClean="0"/>
              <a:t>Databases connections are instantiated as strongly typed classes who’s constructor can take a named </a:t>
            </a:r>
            <a:r>
              <a:rPr lang="en-US" baseline="0" dirty="0" err="1" smtClean="0"/>
              <a:t>Connectionstring</a:t>
            </a:r>
            <a:r>
              <a:rPr lang="en-US" baseline="0" dirty="0" smtClean="0"/>
              <a:t> as an argument. Queries themselves are strongly typed as are the results they return. All-in-all, working with data at the entity level is simpler, cleaner and is presented in ways that make sense to your application. </a:t>
            </a:r>
            <a:endParaRPr lang="en-US" dirty="0"/>
          </a:p>
        </p:txBody>
      </p:sp>
      <p:sp>
        <p:nvSpPr>
          <p:cNvPr id="4" name="Slide Number Placeholder 3"/>
          <p:cNvSpPr>
            <a:spLocks noGrp="1"/>
          </p:cNvSpPr>
          <p:nvPr>
            <p:ph type="sldNum" sz="quarter" idx="10"/>
          </p:nvPr>
        </p:nvSpPr>
        <p:spPr/>
        <p:txBody>
          <a:bodyPr/>
          <a:lstStyle/>
          <a:p>
            <a:fld id="{04B0115A-3193-464F-89C1-3F1923415C03}"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defRPr/>
            </a:pPr>
            <a:r>
              <a:rPr lang="en-US" dirty="0" smtClean="0"/>
              <a:t>The</a:t>
            </a:r>
            <a:r>
              <a:rPr lang="en-US" baseline="0" dirty="0" smtClean="0"/>
              <a:t> ADO.NET Entity Framework is a collection of tools and technologies to provide Object-Relational Mapping (ORM)  over relational data. An entity data model (EDM) provides a conceptual view of the data that makes sense to your application.  Creating and working with an EDM is simple with the provided tools and APIs in Orcas. </a:t>
            </a:r>
          </a:p>
          <a:p>
            <a:pPr>
              <a:defRPr/>
            </a:pPr>
            <a:endParaRPr lang="en-US" baseline="0" dirty="0" smtClean="0"/>
          </a:p>
          <a:p>
            <a:pPr>
              <a:defRPr/>
            </a:pPr>
            <a:r>
              <a:rPr lang="en-US" baseline="0" dirty="0" smtClean="0"/>
              <a:t>In addition, multiple entity data models can be created that span the same relational backend store. This allows you to create different client views, each presenting it’s own view of the data in different applications. </a:t>
            </a:r>
          </a:p>
          <a:p>
            <a:pPr>
              <a:defRPr/>
            </a:pPr>
            <a:endParaRPr lang="en-US" baseline="0" dirty="0" smtClean="0"/>
          </a:p>
          <a:p>
            <a:pPr>
              <a:defRPr/>
            </a:pPr>
            <a:r>
              <a:rPr lang="en-US" baseline="0" dirty="0" smtClean="0"/>
              <a:t>Because applications will be written against a conceptual, entity model the entity model and the logical schema for the relational store can evolve independently requiring only that the mappings between them get updated. </a:t>
            </a:r>
            <a:endParaRPr lang="en-US" dirty="0" smtClean="0"/>
          </a:p>
          <a:p>
            <a:pPr>
              <a:defRPr/>
            </a:pPr>
            <a:endParaRPr lang="en-US" dirty="0" smtClean="0"/>
          </a:p>
          <a:p>
            <a:pPr>
              <a:defRPr/>
            </a:pPr>
            <a:endParaRPr lang="en-US" i="1" dirty="0" smtClean="0"/>
          </a:p>
          <a:p>
            <a:pPr>
              <a:defRPr/>
            </a:pPr>
            <a:endParaRPr lang="en-US" dirty="0" smtClean="0"/>
          </a:p>
          <a:p>
            <a:pPr>
              <a:defRPr/>
            </a:pPr>
            <a:endParaRPr lang="en-US" dirty="0" smtClean="0"/>
          </a:p>
          <a:p>
            <a:pPr>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04B0115A-3193-464F-89C1-3F1923415C03}"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defRPr/>
            </a:pPr>
            <a:r>
              <a:rPr lang="en-US" dirty="0" smtClean="0"/>
              <a:t>When an application uses an EDM model and the mapping provider to access it, it no longer connects directly to a database or sees any database-specific construct; the entire application operates in terms of the higher-level EDM model. Entities are presented as CLR objects</a:t>
            </a:r>
            <a:r>
              <a:rPr lang="en-US" baseline="0" dirty="0" smtClean="0"/>
              <a:t> – the Entity Framework tracks things like object identity and changes. </a:t>
            </a:r>
            <a:endParaRPr lang="en-US" dirty="0" smtClean="0"/>
          </a:p>
          <a:p>
            <a:pPr>
              <a:defRPr/>
            </a:pPr>
            <a:endParaRPr lang="en-US" dirty="0" smtClean="0"/>
          </a:p>
          <a:p>
            <a:pPr>
              <a:defRPr/>
            </a:pPr>
            <a:r>
              <a:rPr lang="en-US" dirty="0" smtClean="0"/>
              <a:t>This means that you can no longer use the native database query language; not only will the database not understand the EDM model, but also current database query languages do not have the constructs required to deal with the elements introduced by the EDM such as inheritance, relationships, complex-types, etc.</a:t>
            </a:r>
          </a:p>
          <a:p>
            <a:pPr>
              <a:defRPr/>
            </a:pPr>
            <a:endParaRPr lang="en-US" dirty="0" smtClean="0"/>
          </a:p>
          <a:p>
            <a:pPr>
              <a:defRPr/>
            </a:pPr>
            <a:r>
              <a:rPr lang="en-US" dirty="0" smtClean="0"/>
              <a:t>In order to enable query against EDM models, the ADO.NET Entity Framework introduces a query language that’s designed to work with the EDM and can leverage the full expressivity of the entity data model. The language is called Entity SQL and it should look familiar to all developers that have used some SQL dialect before. Entity SQL provides the Entity Framework with a dynamic query capability, where queries can be statically formulated at design time or constructed at runtime in the context of late bound applications.</a:t>
            </a:r>
          </a:p>
          <a:p>
            <a:pPr>
              <a:defRPr/>
            </a:pPr>
            <a:endParaRPr lang="en-US" dirty="0" smtClean="0"/>
          </a:p>
          <a:p>
            <a:pPr>
              <a:defRPr/>
            </a:pPr>
            <a:r>
              <a:rPr lang="en-US" dirty="0" smtClean="0"/>
              <a:t>The Entity Data Model (EDM)</a:t>
            </a:r>
            <a:r>
              <a:rPr lang="en-US" baseline="0" dirty="0" smtClean="0"/>
              <a:t> </a:t>
            </a:r>
            <a:r>
              <a:rPr lang="en-US" dirty="0" smtClean="0"/>
              <a:t>Designer</a:t>
            </a:r>
            <a:r>
              <a:rPr lang="en-US" baseline="0" dirty="0" smtClean="0"/>
              <a:t> allows you to easily create a EDM from scratch or generate one from an existing database. EDM’s you generate can be extended by adding your own entities to them that make sense to your app. </a:t>
            </a:r>
          </a:p>
          <a:p>
            <a:pPr>
              <a:defRPr/>
            </a:pPr>
            <a:endParaRPr lang="en-US" baseline="0" dirty="0" smtClean="0"/>
          </a:p>
          <a:p>
            <a:pPr>
              <a:defRPr/>
            </a:pPr>
            <a:endParaRPr lang="en-US" dirty="0" smtClean="0"/>
          </a:p>
          <a:p>
            <a:pPr>
              <a:defRPr/>
            </a:pPr>
            <a:endParaRPr lang="en-US" dirty="0" smtClean="0"/>
          </a:p>
          <a:p>
            <a:pPr>
              <a:defRPr/>
            </a:pPr>
            <a:endParaRPr lang="en-US" dirty="0" smtClean="0"/>
          </a:p>
          <a:p>
            <a:pPr>
              <a:defRPr/>
            </a:pP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4B0115A-3193-464F-89C1-3F1923415C03}"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wrap up I</a:t>
            </a:r>
            <a:r>
              <a:rPr lang="en-US" baseline="0" dirty="0" smtClean="0"/>
              <a:t> want to touch on the themes behind Data Access &amp; Programmability in Orcas:</a:t>
            </a:r>
          </a:p>
          <a:p>
            <a:endParaRPr lang="en-US" baseline="0" dirty="0" smtClean="0"/>
          </a:p>
          <a:p>
            <a:r>
              <a:rPr lang="en-US" baseline="0" dirty="0" smtClean="0"/>
              <a:t>First and most important is that Orcas is going to provide you, the developer, with the tools and framework needed to work with data at the conceptual level. By leveraging the ADO.NET Entity Framework you’re free to create conceptual views of the data that make sense to your app. Others in your organization might create their own conceptual views as well. The important thing to remember is that those views can be maintained independently of the underlying logical data store. </a:t>
            </a:r>
          </a:p>
          <a:p>
            <a:endParaRPr lang="en-US" baseline="0" dirty="0" smtClean="0"/>
          </a:p>
          <a:p>
            <a:r>
              <a:rPr lang="en-US" baseline="0" dirty="0" smtClean="0"/>
              <a:t>To make this even easier, we’ve added visual designers to Orcas which allow you to easily create entity models from scratch or automatically generate object-relational mappings from any database with an ADO.NET provider. </a:t>
            </a:r>
          </a:p>
          <a:p>
            <a:endParaRPr lang="en-US" baseline="0" dirty="0" smtClean="0"/>
          </a:p>
          <a:p>
            <a:r>
              <a:rPr lang="en-US" baseline="0" dirty="0" smtClean="0"/>
              <a:t>And last, with Language Integrated Query (LINQ), we’ve made it easier than ever to work with data in a consistent way regardless of the underlying format it takes. With LINQ, developers now have a standardized method by which to query data stored in SQL Server, ADO.NET </a:t>
            </a:r>
            <a:r>
              <a:rPr lang="en-US" baseline="0" dirty="0" err="1" smtClean="0"/>
              <a:t>DataSets</a:t>
            </a:r>
            <a:r>
              <a:rPr lang="en-US" baseline="0" dirty="0" smtClean="0"/>
              <a:t>, in-memory objects, ADO.NET Entities and in-memory objects. </a:t>
            </a:r>
          </a:p>
          <a:p>
            <a:endParaRPr lang="en-US" baseline="0" dirty="0" smtClean="0"/>
          </a:p>
          <a:p>
            <a:r>
              <a:rPr lang="en-US" baseline="0" dirty="0" smtClean="0"/>
              <a:t>Thank you.</a:t>
            </a:r>
            <a:endParaRPr lang="en-US" dirty="0"/>
          </a:p>
        </p:txBody>
      </p:sp>
      <p:sp>
        <p:nvSpPr>
          <p:cNvPr id="4" name="Slide Number Placeholder 3"/>
          <p:cNvSpPr>
            <a:spLocks noGrp="1"/>
          </p:cNvSpPr>
          <p:nvPr>
            <p:ph type="sldNum" sz="quarter" idx="10"/>
          </p:nvPr>
        </p:nvSpPr>
        <p:spPr/>
        <p:txBody>
          <a:bodyPr/>
          <a:lstStyle/>
          <a:p>
            <a:fld id="{04B0115A-3193-464F-89C1-3F1923415C03}"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E9494789-6F85-446D-9A2A-20E89CFDA2F5}" type="datetime8">
              <a:rPr lang="en-US"/>
              <a:pPr/>
              <a:t>5/10/2007 5:27 PM</a:t>
            </a:fld>
            <a:endParaRPr lang="en-US"/>
          </a:p>
        </p:txBody>
      </p:sp>
      <p:sp>
        <p:nvSpPr>
          <p:cNvPr id="6" name="Rectangle 6"/>
          <p:cNvSpPr>
            <a:spLocks noGrp="1" noChangeArrowheads="1"/>
          </p:cNvSpPr>
          <p:nvPr>
            <p:ph type="ftr" sz="quarter" idx="4"/>
          </p:nvPr>
        </p:nvSpPr>
        <p:spPr>
          <a:ln/>
        </p:spPr>
        <p:txBody>
          <a:bodyPr/>
          <a:lstStyle/>
          <a:p>
            <a:r>
              <a:rPr lang="en-US"/>
              <a:t>©2005 Microsoft Corporation. All rights reserved.</a:t>
            </a:r>
          </a:p>
          <a:p>
            <a:pPr eaLnBrk="0" hangingPunct="0"/>
            <a:r>
              <a:rPr lang="en-US"/>
              <a:t>This presentation is for informational purposes only. Microsoft makes no warranties, express or implied, in this summary.</a:t>
            </a:r>
          </a:p>
        </p:txBody>
      </p:sp>
      <p:sp>
        <p:nvSpPr>
          <p:cNvPr id="7" name="Rectangle 7"/>
          <p:cNvSpPr>
            <a:spLocks noGrp="1" noChangeArrowheads="1"/>
          </p:cNvSpPr>
          <p:nvPr>
            <p:ph type="sldNum" sz="quarter" idx="5"/>
          </p:nvPr>
        </p:nvSpPr>
        <p:spPr>
          <a:ln/>
        </p:spPr>
        <p:txBody>
          <a:bodyPr/>
          <a:lstStyle/>
          <a:p>
            <a:fld id="{B8355D2F-8E1D-495D-A311-EA782C170D53}" type="slidenum">
              <a:rPr lang="en-US"/>
              <a:pPr/>
              <a:t>19</a:t>
            </a:fld>
            <a:endParaRPr lang="en-US"/>
          </a:p>
        </p:txBody>
      </p:sp>
      <p:sp>
        <p:nvSpPr>
          <p:cNvPr id="349190" name="Rectangle 6"/>
          <p:cNvSpPr>
            <a:spLocks noGrp="1" noRot="1" noChangeAspect="1" noChangeArrowheads="1" noTextEdit="1"/>
          </p:cNvSpPr>
          <p:nvPr>
            <p:ph type="sldImg"/>
          </p:nvPr>
        </p:nvSpPr>
        <p:spPr>
          <a:ln/>
        </p:spPr>
      </p:sp>
      <p:sp>
        <p:nvSpPr>
          <p:cNvPr id="349191" name="Rectangle 7"/>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latin typeface="Arial" pitchFamily="34" charset="0"/>
              </a:rPr>
              <a:t>Microsoft has done of lot of innovation around data access and programmability with Visual Studio “Orcas”. Orcas will ship with an updated version of ADO.NET which makes working with your data, wherever and </a:t>
            </a:r>
            <a:r>
              <a:rPr lang="en-US" i="1" dirty="0" smtClean="0">
                <a:latin typeface="Arial" pitchFamily="34" charset="0"/>
              </a:rPr>
              <a:t>however </a:t>
            </a:r>
            <a:r>
              <a:rPr lang="en-US" dirty="0" smtClean="0">
                <a:latin typeface="Arial" pitchFamily="34" charset="0"/>
              </a:rPr>
              <a:t>it may be stored, simple and consistent. </a:t>
            </a:r>
          </a:p>
          <a:p>
            <a:pPr eaLnBrk="1" hangingPunct="1"/>
            <a:endParaRPr lang="en-US" dirty="0" smtClean="0">
              <a:latin typeface="Arial" pitchFamily="34" charset="0"/>
            </a:endParaRPr>
          </a:p>
          <a:p>
            <a:pPr eaLnBrk="1" hangingPunct="1"/>
            <a:r>
              <a:rPr lang="en-US" dirty="0" smtClean="0">
                <a:latin typeface="Arial" pitchFamily="34" charset="0"/>
              </a:rPr>
              <a:t>The ADO.NET Entity Framework allows you to model at the conceptual level in a way that makes sense to your application.</a:t>
            </a:r>
            <a:r>
              <a:rPr lang="en-US" baseline="0" dirty="0" smtClean="0">
                <a:latin typeface="Arial" pitchFamily="34" charset="0"/>
              </a:rPr>
              <a:t> We refer to these models as Entity Data Models or EDM. </a:t>
            </a:r>
            <a:r>
              <a:rPr lang="en-US" dirty="0" smtClean="0">
                <a:latin typeface="Arial" pitchFamily="34" charset="0"/>
              </a:rPr>
              <a:t>The EDM allows you to have as many conceptual descriptions of the data your app needs – all without changing the underlying database schema. Visual Studio “Orcas” will ship with the EDM Designer. Through this tool you’ll be able to quickly and easily take an existing database and create conceptual mappings on top of it that your app can consume through ADO.NET. </a:t>
            </a:r>
          </a:p>
          <a:p>
            <a:pPr eaLnBrk="1" hangingPunct="1"/>
            <a:endParaRPr lang="en-US" dirty="0" smtClean="0">
              <a:latin typeface="Arial" pitchFamily="34" charset="0"/>
            </a:endParaRPr>
          </a:p>
          <a:p>
            <a:pPr eaLnBrk="1" hangingPunct="1"/>
            <a:r>
              <a:rPr lang="en-US" dirty="0" smtClean="0">
                <a:latin typeface="Arial" pitchFamily="34" charset="0"/>
              </a:rPr>
              <a:t>Language Integrated Query provides native querying syntax in C# and </a:t>
            </a:r>
            <a:r>
              <a:rPr lang="en-US" dirty="0" err="1" smtClean="0">
                <a:latin typeface="Arial" pitchFamily="34" charset="0"/>
              </a:rPr>
              <a:t>VB.Net</a:t>
            </a:r>
            <a:r>
              <a:rPr lang="en-US" dirty="0" smtClean="0">
                <a:latin typeface="Arial" pitchFamily="34" charset="0"/>
              </a:rPr>
              <a:t>. This frees the developer from having to master independent data programmability technologies (e.g. </a:t>
            </a:r>
            <a:r>
              <a:rPr lang="en-US" dirty="0" err="1" smtClean="0">
                <a:latin typeface="Arial" pitchFamily="34" charset="0"/>
              </a:rPr>
              <a:t>Xpath</a:t>
            </a:r>
            <a:r>
              <a:rPr lang="en-US" dirty="0" smtClean="0">
                <a:latin typeface="Arial" pitchFamily="34" charset="0"/>
              </a:rPr>
              <a:t>, </a:t>
            </a:r>
            <a:r>
              <a:rPr lang="en-US" dirty="0" err="1" smtClean="0">
                <a:latin typeface="Arial" pitchFamily="34" charset="0"/>
              </a:rPr>
              <a:t>Xquery</a:t>
            </a:r>
            <a:r>
              <a:rPr lang="en-US" dirty="0" smtClean="0">
                <a:latin typeface="Arial" pitchFamily="34" charset="0"/>
              </a:rPr>
              <a:t>, T/SQL) and instead offers the developer a consistent way to query data. The best part is that the LINQ code you write is consistent whether your data store is a SQL Server, contained in a ADO.NET </a:t>
            </a:r>
            <a:r>
              <a:rPr lang="en-US" dirty="0" err="1" smtClean="0">
                <a:latin typeface="Arial" pitchFamily="34" charset="0"/>
              </a:rPr>
              <a:t>DataSet</a:t>
            </a:r>
            <a:r>
              <a:rPr lang="en-US" dirty="0" smtClean="0">
                <a:latin typeface="Arial" pitchFamily="34" charset="0"/>
              </a:rPr>
              <a:t>, an XML document, an EDM you create or even objects you create in memory. </a:t>
            </a:r>
          </a:p>
          <a:p>
            <a:endParaRPr lang="en-US" dirty="0"/>
          </a:p>
        </p:txBody>
      </p:sp>
      <p:sp>
        <p:nvSpPr>
          <p:cNvPr id="4" name="Slide Number Placeholder 3"/>
          <p:cNvSpPr>
            <a:spLocks noGrp="1"/>
          </p:cNvSpPr>
          <p:nvPr>
            <p:ph type="sldNum" sz="quarter" idx="10"/>
          </p:nvPr>
        </p:nvSpPr>
        <p:spPr/>
        <p:txBody>
          <a:bodyPr/>
          <a:lstStyle/>
          <a:p>
            <a:fld id="{04B0115A-3193-464F-89C1-3F1923415C03}"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E9494789-6F85-446D-9A2A-20E89CFDA2F5}" type="datetime8">
              <a:rPr lang="en-US"/>
              <a:pPr/>
              <a:t>5/10/2007 5:27 PM</a:t>
            </a:fld>
            <a:endParaRPr lang="en-US"/>
          </a:p>
        </p:txBody>
      </p:sp>
      <p:sp>
        <p:nvSpPr>
          <p:cNvPr id="6" name="Rectangle 6"/>
          <p:cNvSpPr>
            <a:spLocks noGrp="1" noChangeArrowheads="1"/>
          </p:cNvSpPr>
          <p:nvPr>
            <p:ph type="ftr" sz="quarter" idx="4"/>
          </p:nvPr>
        </p:nvSpPr>
        <p:spPr>
          <a:ln/>
        </p:spPr>
        <p:txBody>
          <a:bodyPr/>
          <a:lstStyle/>
          <a:p>
            <a:r>
              <a:rPr lang="en-US"/>
              <a:t>©2005 Microsoft Corporation. All rights reserved.</a:t>
            </a:r>
          </a:p>
          <a:p>
            <a:pPr eaLnBrk="0" hangingPunct="0"/>
            <a:r>
              <a:rPr lang="en-US"/>
              <a:t>This presentation is for informational purposes only. Microsoft makes no warranties, express or implied, in this summary.</a:t>
            </a:r>
          </a:p>
        </p:txBody>
      </p:sp>
      <p:sp>
        <p:nvSpPr>
          <p:cNvPr id="7" name="Rectangle 7"/>
          <p:cNvSpPr>
            <a:spLocks noGrp="1" noChangeArrowheads="1"/>
          </p:cNvSpPr>
          <p:nvPr>
            <p:ph type="sldNum" sz="quarter" idx="5"/>
          </p:nvPr>
        </p:nvSpPr>
        <p:spPr>
          <a:ln/>
        </p:spPr>
        <p:txBody>
          <a:bodyPr/>
          <a:lstStyle/>
          <a:p>
            <a:fld id="{B8355D2F-8E1D-495D-A311-EA782C170D53}" type="slidenum">
              <a:rPr lang="en-US"/>
              <a:pPr/>
              <a:t>20</a:t>
            </a:fld>
            <a:endParaRPr lang="en-US"/>
          </a:p>
        </p:txBody>
      </p:sp>
      <p:sp>
        <p:nvSpPr>
          <p:cNvPr id="349190" name="Rectangle 6"/>
          <p:cNvSpPr>
            <a:spLocks noGrp="1" noRot="1" noChangeAspect="1" noChangeArrowheads="1" noTextEdit="1"/>
          </p:cNvSpPr>
          <p:nvPr>
            <p:ph type="sldImg"/>
          </p:nvPr>
        </p:nvSpPr>
        <p:spPr>
          <a:ln/>
        </p:spPr>
      </p:sp>
      <p:sp>
        <p:nvSpPr>
          <p:cNvPr id="349191" name="Rectangle 7"/>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Segoe"/>
              </a:rPr>
              <a:t>LINQ is a major focus for querying data, wherever it might exist, in Orcas. </a:t>
            </a:r>
          </a:p>
          <a:p>
            <a:endParaRPr lang="en-US" dirty="0" smtClean="0">
              <a:latin typeface="Segoe"/>
            </a:endParaRPr>
          </a:p>
          <a:p>
            <a:r>
              <a:rPr lang="en-US" dirty="0" smtClean="0">
                <a:latin typeface="Segoe"/>
              </a:rPr>
              <a:t>LINQ is currently integrated directly into the native syntax for both C# and </a:t>
            </a:r>
            <a:r>
              <a:rPr lang="en-US" dirty="0" err="1" smtClean="0">
                <a:latin typeface="Segoe"/>
              </a:rPr>
              <a:t>VB.Net</a:t>
            </a:r>
            <a:r>
              <a:rPr lang="en-US" dirty="0" smtClean="0">
                <a:latin typeface="Segoe"/>
              </a:rPr>
              <a:t> in Orcas. Other languages may also support Language Integrated Query syntax in the future. </a:t>
            </a:r>
          </a:p>
          <a:p>
            <a:endParaRPr lang="en-US" dirty="0" smtClean="0">
              <a:latin typeface="Segoe"/>
            </a:endParaRPr>
          </a:p>
          <a:p>
            <a:r>
              <a:rPr lang="en-US" dirty="0" smtClean="0">
                <a:latin typeface="Segoe"/>
              </a:rPr>
              <a:t>There are many flavors of LINQ which we describe by the type of data it operates over. As you can see here, LINQ may operate over Objects, Entities, SQL,</a:t>
            </a:r>
            <a:r>
              <a:rPr lang="en-US" baseline="0" dirty="0" smtClean="0">
                <a:latin typeface="Segoe"/>
              </a:rPr>
              <a:t> </a:t>
            </a:r>
            <a:r>
              <a:rPr lang="en-US" dirty="0" smtClean="0">
                <a:latin typeface="Segoe"/>
              </a:rPr>
              <a:t>Datasets, and XML.</a:t>
            </a:r>
            <a:r>
              <a:rPr lang="en-US" baseline="0" dirty="0" smtClean="0">
                <a:latin typeface="Segoe"/>
              </a:rPr>
              <a:t> The LINQ enabled ADO.NET family consists of LINQ to Entities, LINQ to SQL, and LINQ to Dataset. </a:t>
            </a:r>
            <a:endParaRPr lang="en-US" dirty="0" smtClean="0">
              <a:latin typeface="Segoe"/>
            </a:endParaRPr>
          </a:p>
          <a:p>
            <a:endParaRPr lang="en-US" dirty="0" smtClean="0">
              <a:latin typeface="Segoe"/>
            </a:endParaRPr>
          </a:p>
          <a:p>
            <a:r>
              <a:rPr lang="en-US" dirty="0" smtClean="0">
                <a:latin typeface="Segoe"/>
              </a:rPr>
              <a:t>The important thing to remember is that the querying syntax used in LINQ is consistent regardless of the type of data you’re working with. </a:t>
            </a:r>
          </a:p>
          <a:p>
            <a:endParaRPr lang="en-US" dirty="0"/>
          </a:p>
        </p:txBody>
      </p:sp>
      <p:sp>
        <p:nvSpPr>
          <p:cNvPr id="4" name="Slide Number Placeholder 3"/>
          <p:cNvSpPr>
            <a:spLocks noGrp="1"/>
          </p:cNvSpPr>
          <p:nvPr>
            <p:ph type="sldNum" sz="quarter" idx="10"/>
          </p:nvPr>
        </p:nvSpPr>
        <p:spPr/>
        <p:txBody>
          <a:bodyPr/>
          <a:lstStyle/>
          <a:p>
            <a:fld id="{04B0115A-3193-464F-89C1-3F1923415C03}"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A</a:t>
            </a:r>
            <a:r>
              <a:rPr lang="en-US" baseline="0" dirty="0" smtClean="0"/>
              <a:t> number of language innovations have been introduced with LINQ:</a:t>
            </a:r>
          </a:p>
          <a:p>
            <a:endParaRPr lang="en-US" baseline="0" dirty="0" smtClean="0"/>
          </a:p>
          <a:p>
            <a:r>
              <a:rPr lang="en-US" baseline="0" dirty="0" smtClean="0"/>
              <a:t>Using implicitly typed locals,  the compiler infers the proper primitive or complex type from the assignment. In the example shown here, we’ve used the “</a:t>
            </a:r>
            <a:r>
              <a:rPr lang="en-US" baseline="0" dirty="0" err="1" smtClean="0"/>
              <a:t>var</a:t>
            </a:r>
            <a:r>
              <a:rPr lang="en-US" baseline="0" dirty="0" smtClean="0"/>
              <a:t>” keyword in C# through which the assignment shown would create as an int. Variables declared in such a way are also referred to as “anonymous types”. </a:t>
            </a:r>
          </a:p>
          <a:p>
            <a:endParaRPr lang="en-US" baseline="0" dirty="0" smtClean="0"/>
          </a:p>
          <a:p>
            <a:r>
              <a:rPr lang="en-US" baseline="0" dirty="0" smtClean="0"/>
              <a:t>Extension methods allow developers to customize the behavior of query operators by augmenting the public contract for a given type with new methods. In C#, we use the “this” modifier with the first argument we pass to an extension method. </a:t>
            </a:r>
          </a:p>
          <a:p>
            <a:endParaRPr lang="en-US" baseline="0" dirty="0" smtClean="0"/>
          </a:p>
          <a:p>
            <a:r>
              <a:rPr lang="en-US" baseline="0" dirty="0" smtClean="0"/>
              <a:t>Lambda expressions are functions which perform filtering, projection or key extraction of data. These functions may be used directly in your LINQ queries or, alternatively, they may be passed to the query operators as arguments. </a:t>
            </a:r>
          </a:p>
          <a:p>
            <a:endParaRPr lang="en-US" baseline="0" dirty="0" smtClean="0"/>
          </a:p>
          <a:p>
            <a:r>
              <a:rPr lang="en-US" baseline="0" dirty="0" smtClean="0"/>
              <a:t>Object </a:t>
            </a:r>
            <a:r>
              <a:rPr lang="en-US" baseline="0" dirty="0" err="1" smtClean="0"/>
              <a:t>initializers</a:t>
            </a:r>
            <a:r>
              <a:rPr lang="en-US" baseline="0" dirty="0" smtClean="0"/>
              <a:t> are a new way to create instances of structured types and assign public property values to them upon creation in a single line of code. It is through object </a:t>
            </a:r>
            <a:r>
              <a:rPr lang="en-US" baseline="0" dirty="0" err="1" smtClean="0"/>
              <a:t>initializers</a:t>
            </a:r>
            <a:r>
              <a:rPr lang="en-US" baseline="0" dirty="0" smtClean="0"/>
              <a:t> that we are able to easily transform members of a sequence of data from one </a:t>
            </a:r>
            <a:r>
              <a:rPr lang="en-US" baseline="0" dirty="0" err="1" smtClean="0"/>
              <a:t>datatype</a:t>
            </a:r>
            <a:r>
              <a:rPr lang="en-US" baseline="0" dirty="0" smtClean="0"/>
              <a:t> to another e.g. during a projection operation. </a:t>
            </a:r>
          </a:p>
          <a:p>
            <a:endParaRPr lang="en-US" baseline="0" dirty="0" smtClean="0"/>
          </a:p>
          <a:p>
            <a:r>
              <a:rPr lang="en-US" baseline="0" dirty="0" smtClean="0"/>
              <a:t>If you’ve used T/SQL in the past, you’ll see some familiar query operators integrated directly into C# and VB.NET. </a:t>
            </a:r>
            <a:endParaRPr lang="en-US" dirty="0"/>
          </a:p>
        </p:txBody>
      </p:sp>
      <p:sp>
        <p:nvSpPr>
          <p:cNvPr id="4" name="Slide Number Placeholder 3"/>
          <p:cNvSpPr>
            <a:spLocks noGrp="1"/>
          </p:cNvSpPr>
          <p:nvPr>
            <p:ph type="sldNum" sz="quarter" idx="10"/>
          </p:nvPr>
        </p:nvSpPr>
        <p:spPr/>
        <p:txBody>
          <a:bodyPr/>
          <a:lstStyle/>
          <a:p>
            <a:fld id="{04B0115A-3193-464F-89C1-3F1923415C0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just a small set of the standard</a:t>
            </a:r>
            <a:r>
              <a:rPr lang="en-US" baseline="0" dirty="0" smtClean="0"/>
              <a:t> query operators made available in LINQ. Again, if you’ve used T/SQL in the past some of these will look and behave similarly to their analogs there. </a:t>
            </a:r>
          </a:p>
        </p:txBody>
      </p:sp>
      <p:sp>
        <p:nvSpPr>
          <p:cNvPr id="4" name="Slide Number Placeholder 3"/>
          <p:cNvSpPr>
            <a:spLocks noGrp="1"/>
          </p:cNvSpPr>
          <p:nvPr>
            <p:ph type="sldNum" sz="quarter" idx="10"/>
          </p:nvPr>
        </p:nvSpPr>
        <p:spPr/>
        <p:txBody>
          <a:bodyPr/>
          <a:lstStyle/>
          <a:p>
            <a:fld id="{04B0115A-3193-464F-89C1-3F1923415C03}"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r>
              <a:rPr lang="en-US" dirty="0" smtClean="0">
                <a:latin typeface="Segoe"/>
              </a:rPr>
              <a:t>With Orcas, we have taken a more general approach and are adding general purpose query facilities to the .NET Framework that apply to all sources of information, not just relational or XML data. This facility is called .NET Language Integrated Query (LINQ). With Orcas and ADO.NET 3.5, LINQ is an inherent part of the C# and </a:t>
            </a:r>
            <a:r>
              <a:rPr lang="en-US" dirty="0" err="1" smtClean="0">
                <a:latin typeface="Segoe"/>
              </a:rPr>
              <a:t>VB.Net</a:t>
            </a:r>
            <a:r>
              <a:rPr lang="en-US" dirty="0" smtClean="0">
                <a:latin typeface="Segoe"/>
              </a:rPr>
              <a:t> languages offering both IntelliSense and </a:t>
            </a:r>
            <a:r>
              <a:rPr lang="en-US" dirty="0" err="1" smtClean="0">
                <a:latin typeface="Segoe"/>
              </a:rPr>
              <a:t>Autocompletion</a:t>
            </a:r>
            <a:r>
              <a:rPr lang="en-US" dirty="0" smtClean="0">
                <a:latin typeface="Segoe"/>
              </a:rPr>
              <a:t>. </a:t>
            </a:r>
          </a:p>
          <a:p>
            <a:endParaRPr lang="en-US" dirty="0" smtClean="0">
              <a:latin typeface="Segoe"/>
            </a:endParaRPr>
          </a:p>
          <a:p>
            <a:r>
              <a:rPr lang="en-US" dirty="0" smtClean="0">
                <a:latin typeface="Segoe"/>
              </a:rPr>
              <a:t>LINQ provides developers with a consistent query language which they in turn may use on various types of data. Be it Objects, XML, Datasets, SQL Server (or other databases with ADO.NET providers) and Entities. Any data that may be placed into a .NET collection of type </a:t>
            </a:r>
            <a:r>
              <a:rPr lang="en-US" dirty="0" err="1" smtClean="0">
                <a:latin typeface="Segoe"/>
              </a:rPr>
              <a:t>IEnumerable</a:t>
            </a:r>
            <a:r>
              <a:rPr lang="en-US" dirty="0" smtClean="0">
                <a:latin typeface="Segoe"/>
              </a:rPr>
              <a:t>&lt;T&gt; can be queried by LINQ. </a:t>
            </a:r>
          </a:p>
          <a:p>
            <a:endParaRPr lang="en-US" dirty="0" smtClean="0">
              <a:latin typeface="Segoe"/>
            </a:endParaRPr>
          </a:p>
          <a:p>
            <a:r>
              <a:rPr lang="en-US" dirty="0" smtClean="0">
                <a:latin typeface="Segoe"/>
              </a:rPr>
              <a:t>If you’ve written T/SQL in the past then LINQ will offer you familiar constructs for projections, restrictions, sorting and grouping such as Select, Where, </a:t>
            </a:r>
            <a:r>
              <a:rPr lang="en-US" dirty="0" err="1" smtClean="0">
                <a:latin typeface="Segoe"/>
              </a:rPr>
              <a:t>GroupBy</a:t>
            </a:r>
            <a:r>
              <a:rPr lang="en-US" dirty="0" smtClean="0">
                <a:latin typeface="Segoe"/>
              </a:rPr>
              <a:t>, and </a:t>
            </a:r>
            <a:r>
              <a:rPr lang="en-US" dirty="0" err="1" smtClean="0">
                <a:latin typeface="Segoe"/>
              </a:rPr>
              <a:t>OrderBy</a:t>
            </a:r>
            <a:r>
              <a:rPr lang="en-US" dirty="0" smtClean="0">
                <a:latin typeface="Segoe"/>
              </a:rPr>
              <a:t>. You can also adapt the query operators to your liking by using extension methods which can override their default behavior. </a:t>
            </a:r>
          </a:p>
          <a:p>
            <a:endParaRPr lang="en-US" dirty="0" smtClean="0">
              <a:latin typeface="Segoe"/>
            </a:endParaRPr>
          </a:p>
          <a:p>
            <a:r>
              <a:rPr lang="en-US" b="1" dirty="0" smtClean="0">
                <a:latin typeface="Segoe"/>
              </a:rPr>
              <a:t>&lt;CLICK TO ADVANCE ANIMATION&gt;</a:t>
            </a:r>
          </a:p>
          <a:p>
            <a:endParaRPr lang="en-US" dirty="0" smtClean="0">
              <a:latin typeface="Segoe"/>
            </a:endParaRPr>
          </a:p>
          <a:p>
            <a:r>
              <a:rPr lang="en-US" dirty="0" smtClean="0">
                <a:latin typeface="Segoe"/>
              </a:rPr>
              <a:t>Queries created in LINQ are not actually evaluated until they are iterated over – we call this Deferred Query Execution. As you can see here, the first iteration of this array of names yields Allen and Arthur as those names begin with the letter “A”. </a:t>
            </a:r>
          </a:p>
          <a:p>
            <a:endParaRPr lang="en-US" dirty="0" smtClean="0">
              <a:latin typeface="Segoe"/>
            </a:endParaRPr>
          </a:p>
          <a:p>
            <a:r>
              <a:rPr lang="en-US" b="1" dirty="0" smtClean="0">
                <a:latin typeface="Segoe"/>
              </a:rPr>
              <a:t>&lt;CLICK TO ADVANCE ANIMATION&gt;</a:t>
            </a:r>
          </a:p>
          <a:p>
            <a:endParaRPr lang="en-US" dirty="0" smtClean="0">
              <a:latin typeface="Segoe"/>
            </a:endParaRPr>
          </a:p>
          <a:p>
            <a:r>
              <a:rPr lang="en-US" dirty="0" smtClean="0">
                <a:latin typeface="Segoe"/>
              </a:rPr>
              <a:t>This deferred evaluation allows queries to be kept as </a:t>
            </a:r>
            <a:r>
              <a:rPr lang="en-US" sz="1100" dirty="0" err="1" smtClean="0">
                <a:latin typeface="Segoe"/>
              </a:rPr>
              <a:t>IEnumerable</a:t>
            </a:r>
            <a:r>
              <a:rPr lang="en-US" sz="1100" dirty="0" smtClean="0">
                <a:latin typeface="Segoe"/>
              </a:rPr>
              <a:t>&lt;T&gt;</a:t>
            </a:r>
            <a:r>
              <a:rPr lang="en-US" dirty="0" smtClean="0">
                <a:latin typeface="Segoe"/>
              </a:rPr>
              <a:t>-based values that can be evaluated multiple times, each time yielding potentially different results. You can see here that we’ve edited the first name in our string array to “Bob”. Iterating over the query performs the query again, this time only “Arthur” is returned. </a:t>
            </a:r>
          </a:p>
          <a:p>
            <a:endParaRPr lang="en-US" dirty="0" smtClean="0">
              <a:latin typeface="Segoe"/>
            </a:endParaRPr>
          </a:p>
          <a:p>
            <a:r>
              <a:rPr lang="en-US" b="1" dirty="0" smtClean="0">
                <a:latin typeface="Segoe"/>
              </a:rPr>
              <a:t>&lt;CLICK TO ADVANCE ANIMATION&gt;</a:t>
            </a:r>
          </a:p>
          <a:p>
            <a:endParaRPr lang="en-US" dirty="0" smtClean="0">
              <a:latin typeface="Segoe"/>
            </a:endParaRPr>
          </a:p>
          <a:p>
            <a:r>
              <a:rPr lang="en-US" dirty="0" smtClean="0">
                <a:latin typeface="Segoe"/>
              </a:rPr>
              <a:t>In addition, many query operators allow the user to provide a function that performs filtering, projection, or key extraction. The query facilities build on the concept of Lambda Expressions, which provide developers a convenient way to write functions that can be passed as arguments for subsequent evaluation in their queries. In the example shown here, we’ve used Lambda Expressions to create projections, restrictions, and ordering to our query. </a:t>
            </a:r>
          </a:p>
          <a:p>
            <a:endParaRPr lang="en-US" dirty="0" smtClean="0">
              <a:latin typeface="Segoe"/>
            </a:endParaRPr>
          </a:p>
          <a:p>
            <a:endParaRPr lang="en-US" dirty="0" smtClean="0">
              <a:latin typeface="Segoe"/>
            </a:endParaRPr>
          </a:p>
          <a:p>
            <a:endParaRPr lang="en-US" dirty="0" smtClean="0">
              <a:latin typeface="Segoe"/>
            </a:endParaRPr>
          </a:p>
          <a:p>
            <a:r>
              <a:rPr lang="en-US" dirty="0" smtClean="0"/>
              <a:t>An</a:t>
            </a:r>
            <a:r>
              <a:rPr lang="en-US" baseline="0" dirty="0" smtClean="0"/>
              <a:t> important feature to note when working with LINQ is that queries themselves are not executed until their resulting sequence(s) are iterated over. </a:t>
            </a:r>
          </a:p>
          <a:p>
            <a:endParaRPr lang="en-US" baseline="0" dirty="0" smtClean="0"/>
          </a:p>
          <a:p>
            <a:r>
              <a:rPr lang="en-US" baseline="0" dirty="0" smtClean="0"/>
              <a:t>In the example shown here, we define an array of strings with the names “Allen”, “Arthur”, and “Bennett”. </a:t>
            </a:r>
          </a:p>
          <a:p>
            <a:endParaRPr lang="en-US" baseline="0" dirty="0" smtClean="0"/>
          </a:p>
          <a:p>
            <a:r>
              <a:rPr lang="en-US" baseline="0" dirty="0" smtClean="0"/>
              <a:t>Our initial LINQ query returns those names in our array whose first letter is “A”. As the result sequence is iterated over in the first </a:t>
            </a:r>
            <a:r>
              <a:rPr lang="en-US" baseline="0" dirty="0" err="1" smtClean="0"/>
              <a:t>foreach</a:t>
            </a:r>
            <a:r>
              <a:rPr lang="en-US" baseline="0" dirty="0" smtClean="0"/>
              <a:t> loop, the results of “Allen” and “Arthur” are returned as we’d expect. </a:t>
            </a:r>
          </a:p>
          <a:p>
            <a:endParaRPr lang="en-US" baseline="0" dirty="0" smtClean="0"/>
          </a:p>
          <a:p>
            <a:r>
              <a:rPr lang="en-US" baseline="0" dirty="0" smtClean="0"/>
              <a:t>If we were to change “Allen” to “Arthur” and repeat the iteration in another </a:t>
            </a:r>
            <a:r>
              <a:rPr lang="en-US" baseline="0" dirty="0" err="1" smtClean="0"/>
              <a:t>foreach</a:t>
            </a:r>
            <a:r>
              <a:rPr lang="en-US" baseline="0" dirty="0" smtClean="0"/>
              <a:t> loop, the query would again be run against our array. This time, only “Arthur” would be returned as we’d changed “Allen” to “Bob” in the previous step.</a:t>
            </a:r>
          </a:p>
          <a:p>
            <a:endParaRPr lang="en-US" baseline="0" dirty="0" smtClean="0"/>
          </a:p>
          <a:p>
            <a:r>
              <a:rPr lang="en-US" baseline="0" dirty="0" smtClean="0"/>
              <a:t>While this is useful it’s not always optimal for your given solution. For those cases, use the </a:t>
            </a:r>
            <a:r>
              <a:rPr lang="en-US" baseline="0" dirty="0" err="1" smtClean="0"/>
              <a:t>ToArray</a:t>
            </a:r>
            <a:r>
              <a:rPr lang="en-US" baseline="0" dirty="0" smtClean="0"/>
              <a:t>() or </a:t>
            </a:r>
            <a:r>
              <a:rPr lang="en-US" baseline="0" dirty="0" err="1" smtClean="0"/>
              <a:t>ToList</a:t>
            </a:r>
            <a:r>
              <a:rPr lang="en-US" baseline="0" dirty="0" smtClean="0"/>
              <a:t>() methods on your resulting query sequence - in this case,  it would be something like:</a:t>
            </a:r>
          </a:p>
          <a:p>
            <a:endParaRPr lang="en-US" baseline="0" dirty="0" smtClean="0"/>
          </a:p>
          <a:p>
            <a:r>
              <a:rPr lang="en-US" baseline="0" dirty="0" smtClean="0"/>
              <a:t>string[] </a:t>
            </a:r>
            <a:r>
              <a:rPr lang="en-US" baseline="0" dirty="0" err="1" smtClean="0"/>
              <a:t>namesArray</a:t>
            </a:r>
            <a:r>
              <a:rPr lang="en-US" baseline="0" dirty="0" smtClean="0"/>
              <a:t> = </a:t>
            </a:r>
            <a:r>
              <a:rPr lang="en-US" baseline="0" dirty="0" err="1" smtClean="0"/>
              <a:t>names.ToArray</a:t>
            </a:r>
            <a:r>
              <a:rPr lang="en-US" baseline="0" dirty="0" smtClean="0"/>
              <a:t>();</a:t>
            </a:r>
          </a:p>
          <a:p>
            <a:endParaRPr lang="en-US" baseline="0" dirty="0" smtClean="0"/>
          </a:p>
          <a:p>
            <a:r>
              <a:rPr lang="en-US" baseline="0" dirty="0" smtClean="0"/>
              <a:t>Were we to do this, we could persist our results into an array whereby repeated iterations would yield the same results regardless of whether or not the original source data  had changed. </a:t>
            </a:r>
          </a:p>
          <a:p>
            <a:endParaRPr lang="en-US" baseline="0" dirty="0" smtClean="0"/>
          </a:p>
          <a:p>
            <a:endParaRPr lang="en-US" baseline="0" dirty="0" smtClean="0"/>
          </a:p>
          <a:p>
            <a:endParaRPr lang="en-US" dirty="0" smtClean="0">
              <a:latin typeface="Segoe"/>
            </a:endParaRPr>
          </a:p>
          <a:p>
            <a:endParaRPr lang="en-US" dirty="0" smtClean="0">
              <a:latin typeface="Segoe"/>
            </a:endParaRPr>
          </a:p>
        </p:txBody>
      </p:sp>
      <p:sp>
        <p:nvSpPr>
          <p:cNvPr id="4" name="Slide Number Placeholder 3"/>
          <p:cNvSpPr>
            <a:spLocks noGrp="1"/>
          </p:cNvSpPr>
          <p:nvPr>
            <p:ph type="sldNum" sz="quarter" idx="5"/>
          </p:nvPr>
        </p:nvSpPr>
        <p:spPr/>
        <p:txBody>
          <a:bodyPr/>
          <a:lstStyle/>
          <a:p>
            <a:pPr>
              <a:defRPr/>
            </a:pPr>
            <a:fld id="{1EA5ACED-B4B9-47FE-82EF-7F055D6F30A6}"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ADO.NET has come a long way for data access and manipulation but it’s still a non-optimal development experience that’s prone to errors. </a:t>
            </a:r>
          </a:p>
          <a:p>
            <a:endParaRPr lang="en-US" baseline="0" dirty="0" smtClean="0"/>
          </a:p>
          <a:p>
            <a:r>
              <a:rPr lang="en-US" baseline="0" dirty="0" smtClean="0"/>
              <a:t>Take the example shown here:</a:t>
            </a:r>
          </a:p>
          <a:p>
            <a:endParaRPr lang="en-US" baseline="0" dirty="0" smtClean="0"/>
          </a:p>
          <a:p>
            <a:r>
              <a:rPr lang="en-US" baseline="0" dirty="0" err="1" smtClean="0"/>
              <a:t>ConnectionStrings</a:t>
            </a:r>
            <a:r>
              <a:rPr lang="en-US" baseline="0" dirty="0" smtClean="0"/>
              <a:t> passed to </a:t>
            </a:r>
            <a:r>
              <a:rPr lang="en-US" baseline="0" dirty="0" err="1" smtClean="0"/>
              <a:t>SqlConnection</a:t>
            </a:r>
            <a:r>
              <a:rPr lang="en-US" baseline="0" dirty="0" smtClean="0"/>
              <a:t> objects must be Cut/Pasted from Visual Studio’s Database Connection wizard or coded by hand. The query itself would typically be Cut/Pasted from SQL Server Management Studio or Query Analyzer. Arguments to that query are loosely bound and passed as parameters through a Command object. The results of the query are loosely typed and oftentimes require conversion or casting to another type altogether before they get placed into a class or object that your app uses. Last, there are no compile-time checks leaving you the developer troubleshooting a variety of connectivity or syntax issues. </a:t>
            </a:r>
            <a:endParaRPr lang="en-US" dirty="0"/>
          </a:p>
        </p:txBody>
      </p:sp>
      <p:sp>
        <p:nvSpPr>
          <p:cNvPr id="4" name="Slide Number Placeholder 3"/>
          <p:cNvSpPr>
            <a:spLocks noGrp="1"/>
          </p:cNvSpPr>
          <p:nvPr>
            <p:ph type="sldNum" sz="quarter" idx="10"/>
          </p:nvPr>
        </p:nvSpPr>
        <p:spPr/>
        <p:txBody>
          <a:bodyPr/>
          <a:lstStyle/>
          <a:p>
            <a:fld id="{04B0115A-3193-464F-89C1-3F1923415C03}"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we see how a similar connection to SQL and query would be executed using LIN</a:t>
            </a:r>
            <a:r>
              <a:rPr lang="en-US" baseline="0" dirty="0" smtClean="0"/>
              <a:t>Q to SQL.  All of the plusses introduced with LINQ to Entities carry over here in a similar fashion. Most important however is that the actual query itself is now integrated directly into the language. </a:t>
            </a:r>
            <a:endParaRPr lang="en-US" dirty="0"/>
          </a:p>
        </p:txBody>
      </p:sp>
      <p:sp>
        <p:nvSpPr>
          <p:cNvPr id="4" name="Slide Number Placeholder 3"/>
          <p:cNvSpPr>
            <a:spLocks noGrp="1"/>
          </p:cNvSpPr>
          <p:nvPr>
            <p:ph type="sldNum" sz="quarter" idx="10"/>
          </p:nvPr>
        </p:nvSpPr>
        <p:spPr/>
        <p:txBody>
          <a:bodyPr/>
          <a:lstStyle/>
          <a:p>
            <a:fld id="{04B0115A-3193-464F-89C1-3F1923415C03}"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Similar</a:t>
            </a:r>
            <a:r>
              <a:rPr lang="en-US" baseline="0" dirty="0" smtClean="0"/>
              <a:t> to LINQ to Entities, LINQ to SQL offers interaction with a relational SQL store but at the logical level rather than at the conceptual level. </a:t>
            </a:r>
          </a:p>
          <a:p>
            <a:endParaRPr lang="en-US" baseline="0" dirty="0" smtClean="0"/>
          </a:p>
          <a:p>
            <a:r>
              <a:rPr lang="en-US" baseline="0" dirty="0" smtClean="0"/>
              <a:t>Using the LINQ to SQL Designer in Orcas or the command-line tool “</a:t>
            </a:r>
            <a:r>
              <a:rPr lang="en-US" baseline="0" dirty="0" err="1" smtClean="0"/>
              <a:t>sqlmetal</a:t>
            </a:r>
            <a:r>
              <a:rPr lang="en-US" baseline="0" dirty="0" smtClean="0"/>
              <a:t>”, it’s simple to take an existing  database and work directly with the underlying structure of the data itself. Both the designer and </a:t>
            </a:r>
            <a:r>
              <a:rPr lang="en-US" baseline="0" dirty="0" err="1" smtClean="0"/>
              <a:t>sqlmetal</a:t>
            </a:r>
            <a:r>
              <a:rPr lang="en-US" baseline="0" dirty="0" smtClean="0"/>
              <a:t> create a .</a:t>
            </a:r>
            <a:r>
              <a:rPr lang="en-US" baseline="0" dirty="0" err="1" smtClean="0"/>
              <a:t>cs</a:t>
            </a:r>
            <a:r>
              <a:rPr lang="en-US" baseline="0" dirty="0" smtClean="0"/>
              <a:t> or .</a:t>
            </a:r>
            <a:r>
              <a:rPr lang="en-US" baseline="0" dirty="0" err="1" smtClean="0"/>
              <a:t>vb</a:t>
            </a:r>
            <a:r>
              <a:rPr lang="en-US" baseline="0" dirty="0" smtClean="0"/>
              <a:t> file which, in turn, you can add to your project and work with by importing/using the namespace that the tool creates. </a:t>
            </a:r>
          </a:p>
          <a:p>
            <a:endParaRPr lang="en-US" baseline="0" dirty="0" smtClean="0"/>
          </a:p>
          <a:p>
            <a:r>
              <a:rPr lang="en-US" baseline="0" dirty="0" smtClean="0"/>
              <a:t>Again, invoking the </a:t>
            </a:r>
            <a:r>
              <a:rPr lang="en-US" baseline="0" dirty="0" err="1" smtClean="0"/>
              <a:t>SaveChanges</a:t>
            </a:r>
            <a:r>
              <a:rPr lang="en-US" baseline="0" dirty="0" smtClean="0"/>
              <a:t>() method is all that’s required to persist changes back to a SQL store. </a:t>
            </a:r>
            <a:endParaRPr lang="en-US" dirty="0"/>
          </a:p>
        </p:txBody>
      </p:sp>
      <p:sp>
        <p:nvSpPr>
          <p:cNvPr id="4" name="Slide Number Placeholder 3"/>
          <p:cNvSpPr>
            <a:spLocks noGrp="1"/>
          </p:cNvSpPr>
          <p:nvPr>
            <p:ph type="sldNum" sz="quarter" idx="10"/>
          </p:nvPr>
        </p:nvSpPr>
        <p:spPr/>
        <p:txBody>
          <a:bodyPr/>
          <a:lstStyle/>
          <a:p>
            <a:fld id="{04B0115A-3193-464F-89C1-3F1923415C03}"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7EAF463A-BC7C-46EE-9F1E-7F377CCA4891}" type="datetimeFigureOut">
              <a:rPr lang="en-US" smtClean="0"/>
              <a:pPr/>
              <a:t>5/10/2007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EAF463A-BC7C-46EE-9F1E-7F377CCA4891}" type="datetimeFigureOut">
              <a:rPr lang="en-US" smtClean="0"/>
              <a:pPr/>
              <a:t>5/10/2007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EAF463A-BC7C-46EE-9F1E-7F377CCA4891}" type="datetimeFigureOut">
              <a:rPr lang="en-US" smtClean="0"/>
              <a:pPr/>
              <a:t>5/10/2007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EAF463A-BC7C-46EE-9F1E-7F377CCA4891}" type="datetimeFigureOut">
              <a:rPr lang="en-US" smtClean="0"/>
              <a:pPr/>
              <a:t>5/10/2007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EAF463A-BC7C-46EE-9F1E-7F377CCA4891}" type="datetimeFigureOut">
              <a:rPr lang="en-US" smtClean="0"/>
              <a:pPr/>
              <a:t>5/10/2007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7EAF463A-BC7C-46EE-9F1E-7F377CCA4891}" type="datetimeFigureOut">
              <a:rPr lang="en-US" smtClean="0"/>
              <a:pPr/>
              <a:t>5/10/2007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7EAF463A-BC7C-46EE-9F1E-7F377CCA4891}" type="datetimeFigureOut">
              <a:rPr lang="en-US" smtClean="0"/>
              <a:pPr/>
              <a:t>5/10/2007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7EAF463A-BC7C-46EE-9F1E-7F377CCA4891}" type="datetimeFigureOut">
              <a:rPr lang="en-US" smtClean="0"/>
              <a:pPr/>
              <a:t>5/10/2007</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7EAF463A-BC7C-46EE-9F1E-7F377CCA4891}" type="datetimeFigureOut">
              <a:rPr lang="en-US" smtClean="0"/>
              <a:pPr/>
              <a:t>5/10/2007</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7EAF463A-BC7C-46EE-9F1E-7F377CCA4891}" type="datetimeFigureOut">
              <a:rPr lang="en-US" smtClean="0"/>
              <a:pPr/>
              <a:t>5/10/2007</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7EAF463A-BC7C-46EE-9F1E-7F377CCA4891}" type="datetimeFigureOut">
              <a:rPr lang="en-US" smtClean="0"/>
              <a:pPr/>
              <a:t>5/10/2007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7EAF463A-BC7C-46EE-9F1E-7F377CCA4891}" type="datetimeFigureOut">
              <a:rPr lang="en-US" smtClean="0"/>
              <a:pPr/>
              <a:t>5/10/2007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44034" name="Title Placeholder 44033"/>
          <p:cNvSpPr>
            <a:spLocks noGrp="1" noChangeArrowheads="1"/>
          </p:cNvSpPr>
          <p:nvPr>
            <p:ph type="title"/>
          </p:nvPr>
        </p:nvSpPr>
        <p:spPr bwMode="auto">
          <a:xfrm>
            <a:off x="457200" y="274638"/>
            <a:ext cx="8229600" cy="11430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4035" name="Text Placeholder 44034"/>
          <p:cNvSpPr>
            <a:spLocks noGrp="1" noChangeArrowheads="1"/>
          </p:cNvSpPr>
          <p:nvPr>
            <p:ph type="body" idx="1"/>
          </p:nvPr>
        </p:nvSpPr>
        <p:spPr bwMode="auto">
          <a:xfrm>
            <a:off x="457200" y="1600200"/>
            <a:ext cx="8229600" cy="4525963"/>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04" name="Rectangle 1027"/>
          <p:cNvSpPr>
            <a:spLocks noGrp="1" noChangeArrowheads="1"/>
          </p:cNvSpPr>
          <p:nvPr>
            <p:ph type="dt" sz="half" idx="2"/>
          </p:nvPr>
        </p:nvSpPr>
        <p:spPr bwMode="auto">
          <a:xfrm>
            <a:off x="457200" y="6245225"/>
            <a:ext cx="2133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vl1pPr>
          </a:lstStyle>
          <a:p>
            <a:fld id="{7EAF463A-BC7C-46EE-9F1E-7F377CCA4891}" type="datetimeFigureOut">
              <a:rPr lang="en-US" smtClean="0"/>
              <a:pPr/>
              <a:t>5/10/2007</a:t>
            </a:fld>
            <a:endParaRPr lang="en-US"/>
          </a:p>
        </p:txBody>
      </p:sp>
      <p:sp>
        <p:nvSpPr>
          <p:cNvPr id="51205" name="Rectangle 1028"/>
          <p:cNvSpPr>
            <a:spLocks noGrp="1" noChangeArrowheads="1"/>
          </p:cNvSpPr>
          <p:nvPr>
            <p:ph type="ftr" sz="quarter" idx="3"/>
          </p:nvPr>
        </p:nvSpPr>
        <p:spPr bwMode="auto">
          <a:xfrm>
            <a:off x="3124200" y="6245225"/>
            <a:ext cx="2895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51206" name="Rectangle 1029"/>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marL="342900" indent="-342900" algn="l" defTabSz="-13873163" rtl="0" eaLnBrk="1" fontAlgn="base" hangingPunct="1">
        <a:spcBef>
          <a:spcPct val="0"/>
        </a:spcBef>
        <a:spcAft>
          <a:spcPct val="0"/>
        </a:spcAft>
        <a:defRPr sz="3600">
          <a:solidFill>
            <a:schemeClr val="bg1"/>
          </a:solidFill>
          <a:effectLst>
            <a:outerShdw blurRad="38100" dist="38100" dir="2700000" algn="tl">
              <a:srgbClr val="000000">
                <a:alpha val="43137"/>
              </a:srgbClr>
            </a:outerShdw>
          </a:effectLst>
          <a:latin typeface="+mj-lt"/>
          <a:ea typeface="+mj-ea"/>
          <a:cs typeface="+mj-cs"/>
        </a:defRPr>
      </a:lvl1pPr>
      <a:lvl2pPr marL="342900" indent="-342900" algn="l" defTabSz="-13873163" rtl="0" eaLnBrk="1" fontAlgn="base" hangingPunct="1">
        <a:spcBef>
          <a:spcPct val="0"/>
        </a:spcBef>
        <a:spcAft>
          <a:spcPct val="0"/>
        </a:spcAft>
        <a:defRPr sz="3600">
          <a:solidFill>
            <a:schemeClr val="bg1"/>
          </a:solidFill>
          <a:effectLst>
            <a:outerShdw blurRad="38100" dist="38100" dir="2700000" algn="tl">
              <a:srgbClr val="000000">
                <a:alpha val="43137"/>
              </a:srgbClr>
            </a:outerShdw>
          </a:effectLst>
          <a:latin typeface="Segoe Semibold" pitchFamily="34" charset="0"/>
        </a:defRPr>
      </a:lvl2pPr>
      <a:lvl3pPr marL="342900" indent="-342900" algn="l" defTabSz="-13873163" rtl="0" eaLnBrk="1" fontAlgn="base" hangingPunct="1">
        <a:spcBef>
          <a:spcPct val="0"/>
        </a:spcBef>
        <a:spcAft>
          <a:spcPct val="0"/>
        </a:spcAft>
        <a:defRPr sz="3600">
          <a:solidFill>
            <a:schemeClr val="bg1"/>
          </a:solidFill>
          <a:effectLst>
            <a:outerShdw blurRad="38100" dist="38100" dir="2700000" algn="tl">
              <a:srgbClr val="000000">
                <a:alpha val="43137"/>
              </a:srgbClr>
            </a:outerShdw>
          </a:effectLst>
          <a:latin typeface="Segoe Semibold" pitchFamily="34" charset="0"/>
        </a:defRPr>
      </a:lvl3pPr>
      <a:lvl4pPr marL="342900" indent="-342900" algn="l" defTabSz="-13873163" rtl="0" eaLnBrk="1" fontAlgn="base" hangingPunct="1">
        <a:spcBef>
          <a:spcPct val="0"/>
        </a:spcBef>
        <a:spcAft>
          <a:spcPct val="0"/>
        </a:spcAft>
        <a:defRPr sz="3600">
          <a:solidFill>
            <a:schemeClr val="bg1"/>
          </a:solidFill>
          <a:effectLst>
            <a:outerShdw blurRad="38100" dist="38100" dir="2700000" algn="tl">
              <a:srgbClr val="000000">
                <a:alpha val="43137"/>
              </a:srgbClr>
            </a:outerShdw>
          </a:effectLst>
          <a:latin typeface="Segoe Semibold" pitchFamily="34" charset="0"/>
        </a:defRPr>
      </a:lvl4pPr>
      <a:lvl5pPr marL="342900" indent="-342900" algn="l" defTabSz="-13873163" rtl="0" eaLnBrk="1" fontAlgn="base" hangingPunct="1">
        <a:spcBef>
          <a:spcPct val="0"/>
        </a:spcBef>
        <a:spcAft>
          <a:spcPct val="0"/>
        </a:spcAft>
        <a:defRPr sz="3600">
          <a:solidFill>
            <a:schemeClr val="bg1"/>
          </a:solidFill>
          <a:effectLst>
            <a:outerShdw blurRad="38100" dist="38100" dir="2700000" algn="tl">
              <a:srgbClr val="000000">
                <a:alpha val="43137"/>
              </a:srgbClr>
            </a:outerShdw>
          </a:effectLst>
          <a:latin typeface="Segoe Semibold" pitchFamily="34" charset="0"/>
        </a:defRPr>
      </a:lvl5pPr>
      <a:lvl6pPr marL="800100" indent="-342900" algn="l" defTabSz="-13873163" rtl="0" eaLnBrk="1" fontAlgn="base" hangingPunct="1">
        <a:spcBef>
          <a:spcPct val="0"/>
        </a:spcBef>
        <a:spcAft>
          <a:spcPct val="0"/>
        </a:spcAft>
        <a:defRPr sz="3600">
          <a:solidFill>
            <a:schemeClr val="bg1"/>
          </a:solidFill>
          <a:effectLst>
            <a:outerShdw blurRad="38100" dist="38100" dir="2700000" algn="tl">
              <a:srgbClr val="000000">
                <a:alpha val="43137"/>
              </a:srgbClr>
            </a:outerShdw>
          </a:effectLst>
          <a:latin typeface="Segoe Semibold" pitchFamily="34" charset="0"/>
        </a:defRPr>
      </a:lvl6pPr>
      <a:lvl7pPr marL="1257300" indent="-342900" algn="l" defTabSz="-13873163" rtl="0" eaLnBrk="1" fontAlgn="base" hangingPunct="1">
        <a:spcBef>
          <a:spcPct val="0"/>
        </a:spcBef>
        <a:spcAft>
          <a:spcPct val="0"/>
        </a:spcAft>
        <a:defRPr sz="3600">
          <a:solidFill>
            <a:schemeClr val="bg1"/>
          </a:solidFill>
          <a:effectLst>
            <a:outerShdw blurRad="38100" dist="38100" dir="2700000" algn="tl">
              <a:srgbClr val="000000">
                <a:alpha val="43137"/>
              </a:srgbClr>
            </a:outerShdw>
          </a:effectLst>
          <a:latin typeface="Segoe Semibold" pitchFamily="34" charset="0"/>
        </a:defRPr>
      </a:lvl7pPr>
      <a:lvl8pPr marL="1714500" indent="-342900" algn="l" defTabSz="-13873163" rtl="0" eaLnBrk="1" fontAlgn="base" hangingPunct="1">
        <a:spcBef>
          <a:spcPct val="0"/>
        </a:spcBef>
        <a:spcAft>
          <a:spcPct val="0"/>
        </a:spcAft>
        <a:defRPr sz="3600">
          <a:solidFill>
            <a:schemeClr val="bg1"/>
          </a:solidFill>
          <a:effectLst>
            <a:outerShdw blurRad="38100" dist="38100" dir="2700000" algn="tl">
              <a:srgbClr val="000000">
                <a:alpha val="43137"/>
              </a:srgbClr>
            </a:outerShdw>
          </a:effectLst>
          <a:latin typeface="Segoe Semibold" pitchFamily="34" charset="0"/>
        </a:defRPr>
      </a:lvl8pPr>
      <a:lvl9pPr marL="2171700" indent="-342900" algn="l" defTabSz="-13873163" rtl="0" eaLnBrk="1" fontAlgn="base" hangingPunct="1">
        <a:spcBef>
          <a:spcPct val="0"/>
        </a:spcBef>
        <a:spcAft>
          <a:spcPct val="0"/>
        </a:spcAft>
        <a:defRPr sz="3600">
          <a:solidFill>
            <a:schemeClr val="bg1"/>
          </a:solidFill>
          <a:effectLst>
            <a:outerShdw blurRad="38100" dist="38100" dir="2700000" algn="tl">
              <a:srgbClr val="000000">
                <a:alpha val="43137"/>
              </a:srgbClr>
            </a:outerShdw>
          </a:effectLst>
          <a:latin typeface="Segoe Semibold" pitchFamily="34" charset="0"/>
        </a:defRPr>
      </a:lvl9pPr>
    </p:titleStyle>
    <p:bodyStyle>
      <a:lvl1pPr marL="342900" indent="-342900" algn="l" defTabSz="-13873163" rtl="0" eaLnBrk="1" fontAlgn="base" hangingPunct="1">
        <a:spcBef>
          <a:spcPct val="50000"/>
        </a:spcBef>
        <a:spcAft>
          <a:spcPct val="0"/>
        </a:spcAft>
        <a:buSzPct val="70000"/>
        <a:buBlip>
          <a:blip r:embed="rId15"/>
        </a:buBlip>
        <a:defRPr sz="3200">
          <a:solidFill>
            <a:schemeClr val="accent1"/>
          </a:solidFill>
          <a:effectLst>
            <a:outerShdw blurRad="38100" dist="38100" dir="2700000" algn="tl">
              <a:srgbClr val="000000">
                <a:alpha val="43137"/>
              </a:srgbClr>
            </a:outerShdw>
          </a:effectLst>
          <a:latin typeface="+mn-lt"/>
          <a:ea typeface="+mn-ea"/>
          <a:cs typeface="+mn-cs"/>
        </a:defRPr>
      </a:lvl1pPr>
      <a:lvl2pPr marL="742950" indent="-285750" algn="l" defTabSz="-13873163" rtl="0" eaLnBrk="1" fontAlgn="base" hangingPunct="1">
        <a:spcBef>
          <a:spcPct val="30000"/>
        </a:spcBef>
        <a:spcAft>
          <a:spcPct val="0"/>
        </a:spcAft>
        <a:buChar char="–"/>
        <a:defRPr sz="2800">
          <a:solidFill>
            <a:schemeClr val="accent1"/>
          </a:solidFill>
          <a:effectLst>
            <a:outerShdw blurRad="38100" dist="38100" dir="2700000" algn="tl">
              <a:srgbClr val="000000">
                <a:alpha val="43137"/>
              </a:srgbClr>
            </a:outerShdw>
          </a:effectLst>
          <a:latin typeface="+mn-lt"/>
        </a:defRPr>
      </a:lvl2pPr>
      <a:lvl3pPr marL="1143000" indent="-228600" algn="l" defTabSz="-13873163" rtl="0" eaLnBrk="1" fontAlgn="base" hangingPunct="1">
        <a:spcBef>
          <a:spcPct val="30000"/>
        </a:spcBef>
        <a:spcAft>
          <a:spcPct val="0"/>
        </a:spcAft>
        <a:buChar char="•"/>
        <a:defRPr sz="2400">
          <a:solidFill>
            <a:schemeClr val="accent1"/>
          </a:solidFill>
          <a:effectLst>
            <a:outerShdw blurRad="38100" dist="38100" dir="2700000" algn="tl">
              <a:srgbClr val="000000">
                <a:alpha val="43137"/>
              </a:srgbClr>
            </a:outerShdw>
          </a:effectLst>
          <a:latin typeface="+mn-lt"/>
        </a:defRPr>
      </a:lvl3pPr>
      <a:lvl4pPr marL="1600200" indent="-228600" algn="l" defTabSz="-13873163" rtl="0" eaLnBrk="1" fontAlgn="base" hangingPunct="1">
        <a:spcBef>
          <a:spcPct val="30000"/>
        </a:spcBef>
        <a:spcAft>
          <a:spcPct val="0"/>
        </a:spcAft>
        <a:buChar char="–"/>
        <a:defRPr sz="2000">
          <a:solidFill>
            <a:schemeClr val="accent1"/>
          </a:solidFill>
          <a:effectLst>
            <a:outerShdw blurRad="38100" dist="38100" dir="2700000" algn="tl">
              <a:srgbClr val="000000">
                <a:alpha val="43137"/>
              </a:srgbClr>
            </a:outerShdw>
          </a:effectLst>
          <a:latin typeface="+mn-lt"/>
        </a:defRPr>
      </a:lvl4pPr>
      <a:lvl5pPr marL="2057400" indent="-228600" algn="l" defTabSz="-13873163" rtl="0" eaLnBrk="1" fontAlgn="base" hangingPunct="1">
        <a:spcBef>
          <a:spcPct val="30000"/>
        </a:spcBef>
        <a:spcAft>
          <a:spcPct val="0"/>
        </a:spcAft>
        <a:buChar char="»"/>
        <a:defRPr sz="2000">
          <a:solidFill>
            <a:schemeClr val="accent1"/>
          </a:solidFill>
          <a:effectLst>
            <a:outerShdw blurRad="38100" dist="38100" dir="2700000" algn="tl">
              <a:srgbClr val="000000">
                <a:alpha val="43137"/>
              </a:srgbClr>
            </a:outerShdw>
          </a:effectLst>
          <a:latin typeface="+mn-lt"/>
        </a:defRPr>
      </a:lvl5pPr>
      <a:lvl6pPr marL="2514600" indent="-228600" algn="l" defTabSz="-13873163" rtl="0" eaLnBrk="1" fontAlgn="base" hangingPunct="1">
        <a:spcBef>
          <a:spcPct val="30000"/>
        </a:spcBef>
        <a:spcAft>
          <a:spcPct val="0"/>
        </a:spcAft>
        <a:buChar char="»"/>
        <a:defRPr sz="2000">
          <a:solidFill>
            <a:schemeClr val="accent1"/>
          </a:solidFill>
          <a:effectLst>
            <a:outerShdw blurRad="38100" dist="38100" dir="2700000" algn="tl">
              <a:srgbClr val="000000">
                <a:alpha val="43137"/>
              </a:srgbClr>
            </a:outerShdw>
          </a:effectLst>
          <a:latin typeface="+mn-lt"/>
        </a:defRPr>
      </a:lvl6pPr>
      <a:lvl7pPr marL="2971800" indent="-228600" algn="l" defTabSz="-13873163" rtl="0" eaLnBrk="1" fontAlgn="base" hangingPunct="1">
        <a:spcBef>
          <a:spcPct val="30000"/>
        </a:spcBef>
        <a:spcAft>
          <a:spcPct val="0"/>
        </a:spcAft>
        <a:buChar char="»"/>
        <a:defRPr sz="2000">
          <a:solidFill>
            <a:schemeClr val="accent1"/>
          </a:solidFill>
          <a:effectLst>
            <a:outerShdw blurRad="38100" dist="38100" dir="2700000" algn="tl">
              <a:srgbClr val="000000">
                <a:alpha val="43137"/>
              </a:srgbClr>
            </a:outerShdw>
          </a:effectLst>
          <a:latin typeface="+mn-lt"/>
        </a:defRPr>
      </a:lvl7pPr>
      <a:lvl8pPr marL="3429000" indent="-228600" algn="l" defTabSz="-13873163" rtl="0" eaLnBrk="1" fontAlgn="base" hangingPunct="1">
        <a:spcBef>
          <a:spcPct val="30000"/>
        </a:spcBef>
        <a:spcAft>
          <a:spcPct val="0"/>
        </a:spcAft>
        <a:buChar char="»"/>
        <a:defRPr sz="2000">
          <a:solidFill>
            <a:schemeClr val="accent1"/>
          </a:solidFill>
          <a:effectLst>
            <a:outerShdw blurRad="38100" dist="38100" dir="2700000" algn="tl">
              <a:srgbClr val="000000">
                <a:alpha val="43137"/>
              </a:srgbClr>
            </a:outerShdw>
          </a:effectLst>
          <a:latin typeface="+mn-lt"/>
        </a:defRPr>
      </a:lvl8pPr>
      <a:lvl9pPr marL="3886200" indent="-228600" algn="l" defTabSz="-13873163" rtl="0" eaLnBrk="1" fontAlgn="base" hangingPunct="1">
        <a:spcBef>
          <a:spcPct val="30000"/>
        </a:spcBef>
        <a:spcAft>
          <a:spcPct val="0"/>
        </a:spcAft>
        <a:buChar char="»"/>
        <a:defRPr sz="2000">
          <a:solidFill>
            <a:schemeClr val="accent1"/>
          </a:solidFill>
          <a:effectLst>
            <a:outerShdw blurRad="38100" dist="38100" dir="2700000" algn="tl">
              <a:srgbClr val="000000">
                <a:alpha val="43137"/>
              </a:srgbClr>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sz="6000" dirty="0" smtClean="0">
                <a:ln>
                  <a:solidFill>
                    <a:schemeClr val="tx2"/>
                  </a:solidFill>
                </a:ln>
                <a:effectLst>
                  <a:outerShdw blurRad="50800" dist="38100" dir="2700000" algn="tl" rotWithShape="0">
                    <a:prstClr val="black">
                      <a:alpha val="40000"/>
                    </a:prstClr>
                  </a:outerShdw>
                </a:effectLst>
              </a:rPr>
              <a:t>Data Access &amp; Programmability in Visual Studio “Orcas”</a:t>
            </a:r>
            <a:r>
              <a:rPr lang="en-US" sz="6600" dirty="0">
                <a:ln>
                  <a:solidFill>
                    <a:schemeClr val="tx2"/>
                  </a:solidFill>
                </a:ln>
                <a:effectLst>
                  <a:outerShdw blurRad="50800" dist="38100" dir="2700000" algn="tl" rotWithShape="0">
                    <a:prstClr val="black">
                      <a:alpha val="40000"/>
                    </a:prstClr>
                  </a:outerShdw>
                </a:effectLst>
              </a:rPr>
              <a:t/>
            </a:r>
            <a:br>
              <a:rPr lang="en-US" sz="6600" dirty="0">
                <a:ln>
                  <a:solidFill>
                    <a:schemeClr val="tx2"/>
                  </a:solidFill>
                </a:ln>
                <a:effectLst>
                  <a:outerShdw blurRad="50800" dist="38100" dir="2700000" algn="tl" rotWithShape="0">
                    <a:prstClr val="black">
                      <a:alpha val="40000"/>
                    </a:prstClr>
                  </a:outerShdw>
                </a:effectLst>
              </a:rPr>
            </a:br>
            <a:endParaRPr lang="en-US" sz="6600" dirty="0">
              <a:ln>
                <a:solidFill>
                  <a:schemeClr val="tx2"/>
                </a:solidFill>
              </a:ln>
              <a:effectLst>
                <a:outerShdw blurRad="50800" dist="38100" dir="2700000" algn="tl" rotWithShape="0">
                  <a:prstClr val="black">
                    <a:alpha val="40000"/>
                  </a:prstClr>
                </a:outerShdw>
              </a:effectLst>
            </a:endParaRPr>
          </a:p>
        </p:txBody>
      </p:sp>
      <p:sp>
        <p:nvSpPr>
          <p:cNvPr id="3" name="Subtitle 2"/>
          <p:cNvSpPr>
            <a:spLocks noGrp="1"/>
          </p:cNvSpPr>
          <p:nvPr>
            <p:ph type="subTitle" idx="1"/>
          </p:nvPr>
        </p:nvSpPr>
        <p:spPr>
          <a:xfrm>
            <a:off x="1371600" y="4572000"/>
            <a:ext cx="6400800" cy="1752600"/>
          </a:xfrm>
        </p:spPr>
        <p:txBody>
          <a:bodyPr/>
          <a:lstStyle/>
          <a:p>
            <a:r>
              <a:rPr lang="en-US" sz="2400" dirty="0" smtClean="0"/>
              <a:t>Michael Wood</a:t>
            </a:r>
          </a:p>
          <a:p>
            <a:r>
              <a:rPr lang="en-US" sz="2400" dirty="0" smtClean="0"/>
              <a:t>Senior Consultant</a:t>
            </a:r>
          </a:p>
          <a:p>
            <a:r>
              <a:rPr lang="en-US" sz="2400" dirty="0" smtClean="0"/>
              <a:t>Strategic Data Systems, Inc.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6" name="Rectangle 2"/>
          <p:cNvSpPr>
            <a:spLocks noGrp="1" noChangeArrowheads="1"/>
          </p:cNvSpPr>
          <p:nvPr>
            <p:ph type="title"/>
          </p:nvPr>
        </p:nvSpPr>
        <p:spPr/>
        <p:txBody>
          <a:bodyPr/>
          <a:lstStyle/>
          <a:p>
            <a:r>
              <a:rPr lang="en-US" dirty="0" smtClean="0">
                <a:effectLst>
                  <a:outerShdw blurRad="38100" dist="38100" dir="2700000" algn="tl">
                    <a:srgbClr val="000000"/>
                  </a:outerShdw>
                </a:effectLst>
              </a:rPr>
              <a:t>LINQ to </a:t>
            </a:r>
            <a:r>
              <a:rPr lang="en-US" dirty="0" err="1" smtClean="0">
                <a:effectLst>
                  <a:outerShdw blurRad="38100" dist="38100" dir="2700000" algn="tl">
                    <a:srgbClr val="000000"/>
                  </a:outerShdw>
                </a:effectLst>
              </a:rPr>
              <a:t>DataSet</a:t>
            </a:r>
            <a:endParaRPr lang="en-US" dirty="0">
              <a:effectLst>
                <a:outerShdw blurRad="38100" dist="38100" dir="2700000" algn="tl">
                  <a:srgbClr val="000000"/>
                </a:outerShdw>
              </a:effectLst>
            </a:endParaRPr>
          </a:p>
        </p:txBody>
      </p:sp>
      <p:sp>
        <p:nvSpPr>
          <p:cNvPr id="477187" name="Rectangle 3"/>
          <p:cNvSpPr>
            <a:spLocks noGrp="1" noChangeArrowheads="1"/>
          </p:cNvSpPr>
          <p:nvPr>
            <p:ph type="body" idx="1"/>
          </p:nvPr>
        </p:nvSpPr>
        <p:spPr>
          <a:xfrm>
            <a:off x="381000" y="1143000"/>
            <a:ext cx="8356600" cy="5287963"/>
          </a:xfrm>
        </p:spPr>
        <p:txBody>
          <a:bodyPr/>
          <a:lstStyle/>
          <a:p>
            <a:r>
              <a:rPr lang="en-US" sz="2800" dirty="0" smtClean="0">
                <a:effectLst>
                  <a:outerShdw blurRad="38100" dist="38100" dir="2700000" algn="tl">
                    <a:srgbClr val="000000"/>
                  </a:outerShdw>
                </a:effectLst>
              </a:rPr>
              <a:t>Query ADO.NET </a:t>
            </a:r>
            <a:r>
              <a:rPr lang="en-US" sz="2800" dirty="0" err="1" smtClean="0">
                <a:effectLst>
                  <a:outerShdw blurRad="38100" dist="38100" dir="2700000" algn="tl">
                    <a:srgbClr val="000000"/>
                  </a:outerShdw>
                </a:effectLst>
              </a:rPr>
              <a:t>DataSet’s</a:t>
            </a:r>
            <a:r>
              <a:rPr lang="en-US" sz="2800" dirty="0" smtClean="0">
                <a:effectLst>
                  <a:outerShdw blurRad="38100" dist="38100" dir="2700000" algn="tl">
                    <a:srgbClr val="000000"/>
                  </a:outerShdw>
                </a:effectLst>
              </a:rPr>
              <a:t> with the power and simplicity of LINQ</a:t>
            </a:r>
          </a:p>
          <a:p>
            <a:pPr lvl="1"/>
            <a:r>
              <a:rPr lang="en-US" sz="2400" dirty="0" smtClean="0">
                <a:effectLst>
                  <a:outerShdw blurRad="38100" dist="38100" dir="2700000" algn="tl">
                    <a:srgbClr val="000000"/>
                  </a:outerShdw>
                </a:effectLst>
              </a:rPr>
              <a:t>Load data into a </a:t>
            </a:r>
            <a:r>
              <a:rPr lang="en-US" sz="2400" dirty="0" err="1" smtClean="0">
                <a:effectLst>
                  <a:outerShdw blurRad="38100" dist="38100" dir="2700000" algn="tl">
                    <a:srgbClr val="000000"/>
                  </a:outerShdw>
                </a:effectLst>
              </a:rPr>
              <a:t>DataSet</a:t>
            </a:r>
            <a:r>
              <a:rPr lang="en-US" sz="2400" dirty="0" smtClean="0">
                <a:effectLst>
                  <a:outerShdw blurRad="38100" dist="38100" dir="2700000" algn="tl">
                    <a:srgbClr val="000000"/>
                  </a:outerShdw>
                </a:effectLst>
              </a:rPr>
              <a:t> as you would traditionally</a:t>
            </a:r>
          </a:p>
          <a:p>
            <a:r>
              <a:rPr lang="en-US" sz="2800" dirty="0" smtClean="0">
                <a:effectLst>
                  <a:outerShdw blurRad="38100" dist="38100" dir="2700000" algn="tl">
                    <a:srgbClr val="000000"/>
                  </a:outerShdw>
                </a:effectLst>
              </a:rPr>
              <a:t>Invoke </a:t>
            </a:r>
            <a:r>
              <a:rPr lang="en-US" sz="2800" dirty="0" err="1" smtClean="0">
                <a:effectLst>
                  <a:outerShdw blurRad="38100" dist="38100" dir="2700000" algn="tl">
                    <a:srgbClr val="000000"/>
                  </a:outerShdw>
                </a:effectLst>
              </a:rPr>
              <a:t>ToQueryAble</a:t>
            </a:r>
            <a:r>
              <a:rPr lang="en-US" sz="2800" dirty="0" smtClean="0">
                <a:effectLst>
                  <a:outerShdw blurRad="38100" dist="38100" dir="2700000" algn="tl">
                    <a:srgbClr val="000000"/>
                  </a:outerShdw>
                </a:effectLst>
              </a:rPr>
              <a:t>() over </a:t>
            </a:r>
            <a:r>
              <a:rPr lang="en-US" sz="2800" dirty="0" err="1" smtClean="0">
                <a:effectLst>
                  <a:outerShdw blurRad="38100" dist="38100" dir="2700000" algn="tl">
                    <a:srgbClr val="000000"/>
                  </a:outerShdw>
                </a:effectLst>
              </a:rPr>
              <a:t>DataTables</a:t>
            </a:r>
            <a:r>
              <a:rPr lang="en-US" sz="2800" dirty="0" smtClean="0">
                <a:effectLst>
                  <a:outerShdw blurRad="38100" dist="38100" dir="2700000" algn="tl">
                    <a:srgbClr val="000000"/>
                  </a:outerShdw>
                </a:effectLst>
              </a:rPr>
              <a:t> in the </a:t>
            </a:r>
            <a:r>
              <a:rPr lang="en-US" sz="2800" dirty="0" err="1" smtClean="0">
                <a:effectLst>
                  <a:outerShdw blurRad="38100" dist="38100" dir="2700000" algn="tl">
                    <a:srgbClr val="000000"/>
                  </a:outerShdw>
                </a:effectLst>
              </a:rPr>
              <a:t>DataSet</a:t>
            </a:r>
            <a:r>
              <a:rPr lang="en-US" sz="2800" dirty="0" smtClean="0">
                <a:effectLst>
                  <a:outerShdw blurRad="38100" dist="38100" dir="2700000" algn="tl">
                    <a:srgbClr val="000000"/>
                  </a:outerShdw>
                </a:effectLst>
              </a:rPr>
              <a:t> to make them </a:t>
            </a:r>
            <a:r>
              <a:rPr lang="en-US" sz="2800" dirty="0" err="1" smtClean="0">
                <a:effectLst>
                  <a:outerShdw blurRad="38100" dist="38100" dir="2700000" algn="tl">
                    <a:srgbClr val="000000"/>
                  </a:outerShdw>
                </a:effectLst>
              </a:rPr>
              <a:t>IQueryable</a:t>
            </a:r>
            <a:r>
              <a:rPr lang="en-US" sz="2800" dirty="0" smtClean="0">
                <a:effectLst>
                  <a:outerShdw blurRad="38100" dist="38100" dir="2700000" algn="tl">
                    <a:srgbClr val="000000"/>
                  </a:outerShdw>
                </a:effectLst>
              </a:rPr>
              <a:t>&lt;T&gt;</a:t>
            </a:r>
          </a:p>
          <a:p>
            <a:r>
              <a:rPr lang="en-US" sz="2800" dirty="0" smtClean="0">
                <a:effectLst>
                  <a:outerShdw blurRad="38100" dist="38100" dir="2700000" algn="tl">
                    <a:srgbClr val="000000"/>
                  </a:outerShdw>
                </a:effectLst>
              </a:rPr>
              <a:t>Formulate queries over an enumeration of </a:t>
            </a:r>
            <a:r>
              <a:rPr lang="en-US" sz="2800" dirty="0" err="1" smtClean="0">
                <a:effectLst>
                  <a:outerShdw blurRad="38100" dist="38100" dir="2700000" algn="tl">
                    <a:srgbClr val="000000"/>
                  </a:outerShdw>
                </a:effectLst>
              </a:rPr>
              <a:t>DataRow</a:t>
            </a:r>
            <a:r>
              <a:rPr lang="en-US" sz="2800" dirty="0" smtClean="0">
                <a:effectLst>
                  <a:outerShdw blurRad="38100" dist="38100" dir="2700000" algn="tl">
                    <a:srgbClr val="000000"/>
                  </a:outerShdw>
                </a:effectLst>
              </a:rPr>
              <a:t> objects rather than enumerations of custom types</a:t>
            </a:r>
          </a:p>
          <a:p>
            <a:r>
              <a:rPr lang="en-US" sz="2800" dirty="0" smtClean="0">
                <a:effectLst>
                  <a:outerShdw blurRad="38100" dist="38100" dir="2700000" algn="tl">
                    <a:srgbClr val="000000"/>
                  </a:outerShdw>
                </a:effectLst>
              </a:rPr>
              <a:t>All Standard Query Operators supported</a:t>
            </a:r>
          </a:p>
          <a:p>
            <a:pPr lvl="1"/>
            <a:r>
              <a:rPr lang="en-US" sz="2400" dirty="0" smtClean="0">
                <a:effectLst>
                  <a:outerShdw blurRad="38100" dist="38100" dir="2700000" algn="tl">
                    <a:srgbClr val="000000"/>
                  </a:outerShdw>
                </a:effectLst>
              </a:rPr>
              <a:t>Custom operators enable querying a set of </a:t>
            </a:r>
            <a:r>
              <a:rPr lang="en-US" sz="2400" dirty="0" err="1" smtClean="0">
                <a:effectLst>
                  <a:outerShdw blurRad="38100" dist="38100" dir="2700000" algn="tl">
                    <a:srgbClr val="000000"/>
                  </a:outerShdw>
                </a:effectLst>
              </a:rPr>
              <a:t>DataRows</a:t>
            </a:r>
            <a:endParaRPr lang="en-US" sz="2400" dirty="0" smtClean="0">
              <a:effectLst>
                <a:outerShdw blurRad="38100" dist="38100" dir="2700000" algn="tl">
                  <a:srgbClr val="000000"/>
                </a:outerShdw>
              </a:effectLst>
            </a:endParaRPr>
          </a:p>
          <a:p>
            <a:endParaRPr lang="en-US" sz="2400" dirty="0" smtClean="0">
              <a:effectLst>
                <a:outerShdw blurRad="38100" dist="38100" dir="2700000" algn="tl">
                  <a:srgbClr val="000000"/>
                </a:outerShdw>
              </a:effectLst>
            </a:endParaRPr>
          </a:p>
          <a:p>
            <a:endParaRPr lang="en-US" sz="2800" dirty="0">
              <a:effectLst>
                <a:outerShdw blurRad="38100" dist="38100" dir="2700000" algn="tl">
                  <a:srgbClr val="000000"/>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7187">
                                            <p:txEl>
                                              <p:pRg st="0" end="0"/>
                                            </p:txEl>
                                          </p:spTgt>
                                        </p:tgtEl>
                                        <p:attrNameLst>
                                          <p:attrName>style.visibility</p:attrName>
                                        </p:attrNameLst>
                                      </p:cBhvr>
                                      <p:to>
                                        <p:strVal val="visible"/>
                                      </p:to>
                                    </p:set>
                                    <p:animEffect transition="in" filter="fade">
                                      <p:cBhvr>
                                        <p:cTn id="7" dur="500"/>
                                        <p:tgtEl>
                                          <p:spTgt spid="4771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77187">
                                            <p:txEl>
                                              <p:pRg st="1" end="1"/>
                                            </p:txEl>
                                          </p:spTgt>
                                        </p:tgtEl>
                                        <p:attrNameLst>
                                          <p:attrName>style.visibility</p:attrName>
                                        </p:attrNameLst>
                                      </p:cBhvr>
                                      <p:to>
                                        <p:strVal val="visible"/>
                                      </p:to>
                                    </p:set>
                                    <p:animEffect transition="in" filter="fade">
                                      <p:cBhvr>
                                        <p:cTn id="12" dur="500"/>
                                        <p:tgtEl>
                                          <p:spTgt spid="4771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77187">
                                            <p:txEl>
                                              <p:pRg st="2" end="2"/>
                                            </p:txEl>
                                          </p:spTgt>
                                        </p:tgtEl>
                                        <p:attrNameLst>
                                          <p:attrName>style.visibility</p:attrName>
                                        </p:attrNameLst>
                                      </p:cBhvr>
                                      <p:to>
                                        <p:strVal val="visible"/>
                                      </p:to>
                                    </p:set>
                                    <p:animEffect transition="in" filter="fade">
                                      <p:cBhvr>
                                        <p:cTn id="17" dur="500"/>
                                        <p:tgtEl>
                                          <p:spTgt spid="47718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77187">
                                            <p:txEl>
                                              <p:pRg st="3" end="3"/>
                                            </p:txEl>
                                          </p:spTgt>
                                        </p:tgtEl>
                                        <p:attrNameLst>
                                          <p:attrName>style.visibility</p:attrName>
                                        </p:attrNameLst>
                                      </p:cBhvr>
                                      <p:to>
                                        <p:strVal val="visible"/>
                                      </p:to>
                                    </p:set>
                                    <p:animEffect transition="in" filter="fade">
                                      <p:cBhvr>
                                        <p:cTn id="22" dur="500"/>
                                        <p:tgtEl>
                                          <p:spTgt spid="47718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77187">
                                            <p:txEl>
                                              <p:pRg st="4" end="4"/>
                                            </p:txEl>
                                          </p:spTgt>
                                        </p:tgtEl>
                                        <p:attrNameLst>
                                          <p:attrName>style.visibility</p:attrName>
                                        </p:attrNameLst>
                                      </p:cBhvr>
                                      <p:to>
                                        <p:strVal val="visible"/>
                                      </p:to>
                                    </p:set>
                                    <p:animEffect transition="in" filter="fade">
                                      <p:cBhvr>
                                        <p:cTn id="27" dur="500"/>
                                        <p:tgtEl>
                                          <p:spTgt spid="47718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77187">
                                            <p:txEl>
                                              <p:pRg st="5" end="5"/>
                                            </p:txEl>
                                          </p:spTgt>
                                        </p:tgtEl>
                                        <p:attrNameLst>
                                          <p:attrName>style.visibility</p:attrName>
                                        </p:attrNameLst>
                                      </p:cBhvr>
                                      <p:to>
                                        <p:strVal val="visible"/>
                                      </p:to>
                                    </p:set>
                                    <p:animEffect transition="in" filter="fade">
                                      <p:cBhvr>
                                        <p:cTn id="32" dur="500"/>
                                        <p:tgtEl>
                                          <p:spTgt spid="4771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210" name="Rectangle 2"/>
          <p:cNvSpPr>
            <a:spLocks noGrp="1" noChangeArrowheads="1"/>
          </p:cNvSpPr>
          <p:nvPr>
            <p:ph type="title"/>
          </p:nvPr>
        </p:nvSpPr>
        <p:spPr/>
        <p:txBody>
          <a:bodyPr/>
          <a:lstStyle/>
          <a:p>
            <a:r>
              <a:rPr lang="en-US" dirty="0" smtClean="0">
                <a:effectLst>
                  <a:outerShdw blurRad="38100" dist="38100" dir="2700000" algn="tl">
                    <a:srgbClr val="000000"/>
                  </a:outerShdw>
                </a:effectLst>
              </a:rPr>
              <a:t>Programming </a:t>
            </a:r>
            <a:r>
              <a:rPr lang="en-US" smtClean="0">
                <a:effectLst>
                  <a:outerShdw blurRad="38100" dist="38100" dir="2700000" algn="tl">
                    <a:srgbClr val="000000"/>
                  </a:outerShdw>
                </a:effectLst>
              </a:rPr>
              <a:t>XML today…</a:t>
            </a:r>
            <a:endParaRPr lang="en-US" dirty="0">
              <a:effectLst>
                <a:outerShdw blurRad="38100" dist="38100" dir="2700000" algn="tl">
                  <a:srgbClr val="000000"/>
                </a:outerShdw>
              </a:effectLst>
            </a:endParaRPr>
          </a:p>
        </p:txBody>
      </p:sp>
      <p:sp>
        <p:nvSpPr>
          <p:cNvPr id="478211" name="Rectangle 3"/>
          <p:cNvSpPr>
            <a:spLocks noChangeArrowheads="1"/>
          </p:cNvSpPr>
          <p:nvPr/>
        </p:nvSpPr>
        <p:spPr bwMode="auto">
          <a:xfrm>
            <a:off x="685800" y="1828800"/>
            <a:ext cx="7086600" cy="4679950"/>
          </a:xfrm>
          <a:prstGeom prst="rect">
            <a:avLst/>
          </a:prstGeom>
          <a:solidFill>
            <a:srgbClr val="808080">
              <a:alpha val="34000"/>
            </a:srgbClr>
          </a:solidFill>
          <a:ln w="12700" cap="rnd" algn="ctr">
            <a:solidFill>
              <a:schemeClr val="tx1"/>
            </a:solidFill>
            <a:prstDash val="sysDot"/>
            <a:miter lim="800000"/>
            <a:headEnd/>
            <a:tailEnd/>
          </a:ln>
          <a:effectLst/>
        </p:spPr>
        <p:txBody>
          <a:bodyPr vert="horz" wrap="square" lIns="182880" tIns="137160" rIns="182880" bIns="137160" numCol="1" anchor="t" anchorCtr="0" compatLnSpc="1">
            <a:prstTxWarp prst="textNoShape">
              <a:avLst/>
            </a:prstTxWarp>
            <a:spAutoFit/>
          </a:bodyPr>
          <a:lstStyle/>
          <a:p>
            <a:pPr algn="l" eaLnBrk="1" hangingPunct="1">
              <a:lnSpc>
                <a:spcPct val="100000"/>
              </a:lnSpc>
              <a:spcBef>
                <a:spcPct val="0"/>
              </a:spcBef>
            </a:pPr>
            <a:r>
              <a:rPr lang="en-US" sz="1800" dirty="0" err="1">
                <a:solidFill>
                  <a:schemeClr val="bg1"/>
                </a:solidFill>
                <a:effectLst>
                  <a:outerShdw blurRad="38100" dist="38100" dir="2700000" algn="tl">
                    <a:srgbClr val="000000"/>
                  </a:outerShdw>
                </a:effectLst>
              </a:rPr>
              <a:t>XmlDocument</a:t>
            </a:r>
            <a:r>
              <a:rPr lang="en-US" sz="1800" dirty="0">
                <a:solidFill>
                  <a:schemeClr val="bg1"/>
                </a:solidFill>
                <a:effectLst>
                  <a:outerShdw blurRad="38100" dist="38100" dir="2700000" algn="tl">
                    <a:srgbClr val="000000"/>
                  </a:outerShdw>
                </a:effectLst>
              </a:rPr>
              <a:t> doc = new </a:t>
            </a:r>
            <a:r>
              <a:rPr lang="en-US" sz="1800" dirty="0" err="1">
                <a:solidFill>
                  <a:schemeClr val="bg1"/>
                </a:solidFill>
                <a:effectLst>
                  <a:outerShdw blurRad="38100" dist="38100" dir="2700000" algn="tl">
                    <a:srgbClr val="000000"/>
                  </a:outerShdw>
                </a:effectLst>
              </a:rPr>
              <a:t>XmlDocument</a:t>
            </a:r>
            <a:r>
              <a:rPr lang="en-US" sz="1800" dirty="0">
                <a:solidFill>
                  <a:schemeClr val="bg1"/>
                </a:solidFill>
                <a:effectLst>
                  <a:outerShdw blurRad="38100" dist="38100" dir="2700000" algn="tl">
                    <a:srgbClr val="000000"/>
                  </a:outerShdw>
                </a:effectLst>
              </a:rPr>
              <a:t>();</a:t>
            </a:r>
          </a:p>
          <a:p>
            <a:pPr algn="l" eaLnBrk="1" hangingPunct="1">
              <a:lnSpc>
                <a:spcPct val="100000"/>
              </a:lnSpc>
              <a:spcBef>
                <a:spcPct val="0"/>
              </a:spcBef>
            </a:pPr>
            <a:r>
              <a:rPr lang="en-US" sz="1800" dirty="0" err="1">
                <a:solidFill>
                  <a:schemeClr val="bg1"/>
                </a:solidFill>
                <a:effectLst>
                  <a:outerShdw blurRad="38100" dist="38100" dir="2700000" algn="tl">
                    <a:srgbClr val="000000"/>
                  </a:outerShdw>
                </a:effectLst>
              </a:rPr>
              <a:t>XmlElement</a:t>
            </a:r>
            <a:r>
              <a:rPr lang="en-US" sz="1800" dirty="0">
                <a:solidFill>
                  <a:schemeClr val="bg1"/>
                </a:solidFill>
                <a:effectLst>
                  <a:outerShdw blurRad="38100" dist="38100" dir="2700000" algn="tl">
                    <a:srgbClr val="000000"/>
                  </a:outerShdw>
                </a:effectLst>
              </a:rPr>
              <a:t> contacts = </a:t>
            </a:r>
            <a:r>
              <a:rPr lang="en-US" sz="1800" dirty="0" err="1">
                <a:solidFill>
                  <a:schemeClr val="bg1"/>
                </a:solidFill>
                <a:effectLst>
                  <a:outerShdw blurRad="38100" dist="38100" dir="2700000" algn="tl">
                    <a:srgbClr val="000000"/>
                  </a:outerShdw>
                </a:effectLst>
              </a:rPr>
              <a:t>doc.CreateElement</a:t>
            </a:r>
            <a:r>
              <a:rPr lang="en-US" sz="1800" dirty="0">
                <a:solidFill>
                  <a:schemeClr val="bg1"/>
                </a:solidFill>
                <a:effectLst>
                  <a:outerShdw blurRad="38100" dist="38100" dir="2700000" algn="tl">
                    <a:srgbClr val="000000"/>
                  </a:outerShdw>
                </a:effectLst>
              </a:rPr>
              <a:t>("contacts");</a:t>
            </a:r>
          </a:p>
          <a:p>
            <a:pPr algn="l" eaLnBrk="1" hangingPunct="1">
              <a:lnSpc>
                <a:spcPct val="100000"/>
              </a:lnSpc>
              <a:spcBef>
                <a:spcPct val="0"/>
              </a:spcBef>
            </a:pPr>
            <a:r>
              <a:rPr lang="en-US" sz="1800" dirty="0" err="1">
                <a:solidFill>
                  <a:schemeClr val="bg1"/>
                </a:solidFill>
                <a:effectLst>
                  <a:outerShdw blurRad="38100" dist="38100" dir="2700000" algn="tl">
                    <a:srgbClr val="000000"/>
                  </a:outerShdw>
                </a:effectLst>
              </a:rPr>
              <a:t>foreach</a:t>
            </a:r>
            <a:r>
              <a:rPr lang="en-US" sz="1800" dirty="0">
                <a:solidFill>
                  <a:schemeClr val="bg1"/>
                </a:solidFill>
                <a:effectLst>
                  <a:outerShdw blurRad="38100" dist="38100" dir="2700000" algn="tl">
                    <a:srgbClr val="000000"/>
                  </a:outerShdw>
                </a:effectLst>
              </a:rPr>
              <a:t> (Customer c in customers)</a:t>
            </a: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    if (</a:t>
            </a:r>
            <a:r>
              <a:rPr lang="en-US" sz="1800" dirty="0" err="1">
                <a:solidFill>
                  <a:schemeClr val="bg1"/>
                </a:solidFill>
                <a:effectLst>
                  <a:outerShdw blurRad="38100" dist="38100" dir="2700000" algn="tl">
                    <a:srgbClr val="000000"/>
                  </a:outerShdw>
                </a:effectLst>
              </a:rPr>
              <a:t>c.Country</a:t>
            </a:r>
            <a:r>
              <a:rPr lang="en-US" sz="1800" dirty="0">
                <a:solidFill>
                  <a:schemeClr val="bg1"/>
                </a:solidFill>
                <a:effectLst>
                  <a:outerShdw blurRad="38100" dist="38100" dir="2700000" algn="tl">
                    <a:srgbClr val="000000"/>
                  </a:outerShdw>
                </a:effectLst>
              </a:rPr>
              <a:t> == "USA") {</a:t>
            </a: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        </a:t>
            </a:r>
            <a:r>
              <a:rPr lang="en-US" sz="1800" dirty="0" err="1">
                <a:solidFill>
                  <a:schemeClr val="bg1"/>
                </a:solidFill>
                <a:effectLst>
                  <a:outerShdw blurRad="38100" dist="38100" dir="2700000" algn="tl">
                    <a:srgbClr val="000000"/>
                  </a:outerShdw>
                </a:effectLst>
              </a:rPr>
              <a:t>XmlElement</a:t>
            </a:r>
            <a:r>
              <a:rPr lang="en-US" sz="1800" dirty="0">
                <a:solidFill>
                  <a:schemeClr val="bg1"/>
                </a:solidFill>
                <a:effectLst>
                  <a:outerShdw blurRad="38100" dist="38100" dir="2700000" algn="tl">
                    <a:srgbClr val="000000"/>
                  </a:outerShdw>
                </a:effectLst>
              </a:rPr>
              <a:t> e = </a:t>
            </a:r>
            <a:r>
              <a:rPr lang="en-US" sz="1800" dirty="0" err="1">
                <a:solidFill>
                  <a:schemeClr val="bg1"/>
                </a:solidFill>
                <a:effectLst>
                  <a:outerShdw blurRad="38100" dist="38100" dir="2700000" algn="tl">
                    <a:srgbClr val="000000"/>
                  </a:outerShdw>
                </a:effectLst>
              </a:rPr>
              <a:t>doc.CreateElement</a:t>
            </a:r>
            <a:r>
              <a:rPr lang="en-US" sz="1800" dirty="0">
                <a:solidFill>
                  <a:schemeClr val="bg1"/>
                </a:solidFill>
                <a:effectLst>
                  <a:outerShdw blurRad="38100" dist="38100" dir="2700000" algn="tl">
                    <a:srgbClr val="000000"/>
                  </a:outerShdw>
                </a:effectLst>
              </a:rPr>
              <a:t>("contact");</a:t>
            </a: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        </a:t>
            </a:r>
            <a:r>
              <a:rPr lang="en-US" sz="1800" dirty="0" err="1">
                <a:solidFill>
                  <a:schemeClr val="bg1"/>
                </a:solidFill>
                <a:effectLst>
                  <a:outerShdw blurRad="38100" dist="38100" dir="2700000" algn="tl">
                    <a:srgbClr val="000000"/>
                  </a:outerShdw>
                </a:effectLst>
              </a:rPr>
              <a:t>XmlElement</a:t>
            </a:r>
            <a:r>
              <a:rPr lang="en-US" sz="1800" dirty="0">
                <a:solidFill>
                  <a:schemeClr val="bg1"/>
                </a:solidFill>
                <a:effectLst>
                  <a:outerShdw blurRad="38100" dist="38100" dir="2700000" algn="tl">
                    <a:srgbClr val="000000"/>
                  </a:outerShdw>
                </a:effectLst>
              </a:rPr>
              <a:t> name = </a:t>
            </a:r>
            <a:r>
              <a:rPr lang="en-US" sz="1800" dirty="0" err="1">
                <a:solidFill>
                  <a:schemeClr val="bg1"/>
                </a:solidFill>
                <a:effectLst>
                  <a:outerShdw blurRad="38100" dist="38100" dir="2700000" algn="tl">
                    <a:srgbClr val="000000"/>
                  </a:outerShdw>
                </a:effectLst>
              </a:rPr>
              <a:t>doc.CreateElement</a:t>
            </a:r>
            <a:r>
              <a:rPr lang="en-US" sz="1800" dirty="0">
                <a:solidFill>
                  <a:schemeClr val="bg1"/>
                </a:solidFill>
                <a:effectLst>
                  <a:outerShdw blurRad="38100" dist="38100" dir="2700000" algn="tl">
                    <a:srgbClr val="000000"/>
                  </a:outerShdw>
                </a:effectLst>
              </a:rPr>
              <a:t>("name");</a:t>
            </a: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        </a:t>
            </a:r>
            <a:r>
              <a:rPr lang="en-US" sz="1800" dirty="0" err="1">
                <a:solidFill>
                  <a:schemeClr val="bg1"/>
                </a:solidFill>
                <a:effectLst>
                  <a:outerShdw blurRad="38100" dist="38100" dir="2700000" algn="tl">
                    <a:srgbClr val="000000"/>
                  </a:outerShdw>
                </a:effectLst>
              </a:rPr>
              <a:t>name.InnerText</a:t>
            </a:r>
            <a:r>
              <a:rPr lang="en-US" sz="1800" dirty="0">
                <a:solidFill>
                  <a:schemeClr val="bg1"/>
                </a:solidFill>
                <a:effectLst>
                  <a:outerShdw blurRad="38100" dist="38100" dir="2700000" algn="tl">
                    <a:srgbClr val="000000"/>
                  </a:outerShdw>
                </a:effectLst>
              </a:rPr>
              <a:t> = </a:t>
            </a:r>
            <a:r>
              <a:rPr lang="en-US" sz="1800" dirty="0" err="1">
                <a:solidFill>
                  <a:schemeClr val="bg1"/>
                </a:solidFill>
                <a:effectLst>
                  <a:outerShdw blurRad="38100" dist="38100" dir="2700000" algn="tl">
                    <a:srgbClr val="000000"/>
                  </a:outerShdw>
                </a:effectLst>
              </a:rPr>
              <a:t>c.CompanyName</a:t>
            </a:r>
            <a:r>
              <a:rPr lang="en-US" sz="1800" dirty="0">
                <a:solidFill>
                  <a:schemeClr val="bg1"/>
                </a:solidFill>
                <a:effectLst>
                  <a:outerShdw blurRad="38100" dist="38100" dir="2700000" algn="tl">
                    <a:srgbClr val="000000"/>
                  </a:outerShdw>
                </a:effectLst>
              </a:rPr>
              <a:t>;</a:t>
            </a: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        </a:t>
            </a:r>
            <a:r>
              <a:rPr lang="en-US" sz="1800" dirty="0" err="1">
                <a:solidFill>
                  <a:schemeClr val="bg1"/>
                </a:solidFill>
                <a:effectLst>
                  <a:outerShdw blurRad="38100" dist="38100" dir="2700000" algn="tl">
                    <a:srgbClr val="000000"/>
                  </a:outerShdw>
                </a:effectLst>
              </a:rPr>
              <a:t>e.AppendChild</a:t>
            </a:r>
            <a:r>
              <a:rPr lang="en-US" sz="1800" dirty="0">
                <a:solidFill>
                  <a:schemeClr val="bg1"/>
                </a:solidFill>
                <a:effectLst>
                  <a:outerShdw blurRad="38100" dist="38100" dir="2700000" algn="tl">
                    <a:srgbClr val="000000"/>
                  </a:outerShdw>
                </a:effectLst>
              </a:rPr>
              <a:t>(name);</a:t>
            </a: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        </a:t>
            </a:r>
            <a:r>
              <a:rPr lang="en-US" sz="1800" dirty="0" err="1">
                <a:solidFill>
                  <a:schemeClr val="bg1"/>
                </a:solidFill>
                <a:effectLst>
                  <a:outerShdw blurRad="38100" dist="38100" dir="2700000" algn="tl">
                    <a:srgbClr val="000000"/>
                  </a:outerShdw>
                </a:effectLst>
              </a:rPr>
              <a:t>XmlElement</a:t>
            </a:r>
            <a:r>
              <a:rPr lang="en-US" sz="1800" dirty="0">
                <a:solidFill>
                  <a:schemeClr val="bg1"/>
                </a:solidFill>
                <a:effectLst>
                  <a:outerShdw blurRad="38100" dist="38100" dir="2700000" algn="tl">
                    <a:srgbClr val="000000"/>
                  </a:outerShdw>
                </a:effectLst>
              </a:rPr>
              <a:t> phone = </a:t>
            </a:r>
            <a:r>
              <a:rPr lang="en-US" sz="1800" dirty="0" err="1">
                <a:solidFill>
                  <a:schemeClr val="bg1"/>
                </a:solidFill>
                <a:effectLst>
                  <a:outerShdw blurRad="38100" dist="38100" dir="2700000" algn="tl">
                    <a:srgbClr val="000000"/>
                  </a:outerShdw>
                </a:effectLst>
              </a:rPr>
              <a:t>doc.CreateElement</a:t>
            </a:r>
            <a:r>
              <a:rPr lang="en-US" sz="1800" dirty="0">
                <a:solidFill>
                  <a:schemeClr val="bg1"/>
                </a:solidFill>
                <a:effectLst>
                  <a:outerShdw blurRad="38100" dist="38100" dir="2700000" algn="tl">
                    <a:srgbClr val="000000"/>
                  </a:outerShdw>
                </a:effectLst>
              </a:rPr>
              <a:t>("phone");</a:t>
            </a: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        </a:t>
            </a:r>
            <a:r>
              <a:rPr lang="en-US" sz="1800" dirty="0" err="1">
                <a:solidFill>
                  <a:schemeClr val="bg1"/>
                </a:solidFill>
                <a:effectLst>
                  <a:outerShdw blurRad="38100" dist="38100" dir="2700000" algn="tl">
                    <a:srgbClr val="000000"/>
                  </a:outerShdw>
                </a:effectLst>
              </a:rPr>
              <a:t>phone.InnerText</a:t>
            </a:r>
            <a:r>
              <a:rPr lang="en-US" sz="1800" dirty="0">
                <a:solidFill>
                  <a:schemeClr val="bg1"/>
                </a:solidFill>
                <a:effectLst>
                  <a:outerShdw blurRad="38100" dist="38100" dir="2700000" algn="tl">
                    <a:srgbClr val="000000"/>
                  </a:outerShdw>
                </a:effectLst>
              </a:rPr>
              <a:t> = </a:t>
            </a:r>
            <a:r>
              <a:rPr lang="en-US" sz="1800" dirty="0" err="1">
                <a:solidFill>
                  <a:schemeClr val="bg1"/>
                </a:solidFill>
                <a:effectLst>
                  <a:outerShdw blurRad="38100" dist="38100" dir="2700000" algn="tl">
                    <a:srgbClr val="000000"/>
                  </a:outerShdw>
                </a:effectLst>
              </a:rPr>
              <a:t>c.Phone</a:t>
            </a:r>
            <a:r>
              <a:rPr lang="en-US" sz="1800" dirty="0">
                <a:solidFill>
                  <a:schemeClr val="bg1"/>
                </a:solidFill>
                <a:effectLst>
                  <a:outerShdw blurRad="38100" dist="38100" dir="2700000" algn="tl">
                    <a:srgbClr val="000000"/>
                  </a:outerShdw>
                </a:effectLst>
              </a:rPr>
              <a:t>;</a:t>
            </a: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        </a:t>
            </a:r>
            <a:r>
              <a:rPr lang="en-US" sz="1800" dirty="0" err="1">
                <a:solidFill>
                  <a:schemeClr val="bg1"/>
                </a:solidFill>
                <a:effectLst>
                  <a:outerShdw blurRad="38100" dist="38100" dir="2700000" algn="tl">
                    <a:srgbClr val="000000"/>
                  </a:outerShdw>
                </a:effectLst>
              </a:rPr>
              <a:t>e.AppendChild</a:t>
            </a:r>
            <a:r>
              <a:rPr lang="en-US" sz="1800" dirty="0">
                <a:solidFill>
                  <a:schemeClr val="bg1"/>
                </a:solidFill>
                <a:effectLst>
                  <a:outerShdw blurRad="38100" dist="38100" dir="2700000" algn="tl">
                    <a:srgbClr val="000000"/>
                  </a:outerShdw>
                </a:effectLst>
              </a:rPr>
              <a:t>(phone);</a:t>
            </a: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        </a:t>
            </a:r>
            <a:r>
              <a:rPr lang="en-US" sz="1800" dirty="0" err="1">
                <a:solidFill>
                  <a:schemeClr val="bg1"/>
                </a:solidFill>
                <a:effectLst>
                  <a:outerShdw blurRad="38100" dist="38100" dir="2700000" algn="tl">
                    <a:srgbClr val="000000"/>
                  </a:outerShdw>
                </a:effectLst>
              </a:rPr>
              <a:t>contacts.AppendChild</a:t>
            </a:r>
            <a:r>
              <a:rPr lang="en-US" sz="1800" dirty="0">
                <a:solidFill>
                  <a:schemeClr val="bg1"/>
                </a:solidFill>
                <a:effectLst>
                  <a:outerShdw blurRad="38100" dist="38100" dir="2700000" algn="tl">
                    <a:srgbClr val="000000"/>
                  </a:outerShdw>
                </a:effectLst>
              </a:rPr>
              <a:t>(e);</a:t>
            </a: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    }</a:t>
            </a:r>
          </a:p>
          <a:p>
            <a:pPr algn="l" eaLnBrk="1" hangingPunct="1">
              <a:lnSpc>
                <a:spcPct val="100000"/>
              </a:lnSpc>
              <a:spcBef>
                <a:spcPct val="0"/>
              </a:spcBef>
            </a:pPr>
            <a:r>
              <a:rPr lang="en-US" sz="1800" dirty="0" err="1">
                <a:solidFill>
                  <a:schemeClr val="bg1"/>
                </a:solidFill>
                <a:effectLst>
                  <a:outerShdw blurRad="38100" dist="38100" dir="2700000" algn="tl">
                    <a:srgbClr val="000000"/>
                  </a:outerShdw>
                </a:effectLst>
              </a:rPr>
              <a:t>doc.AppendChild</a:t>
            </a:r>
            <a:r>
              <a:rPr lang="en-US" sz="1800" dirty="0">
                <a:solidFill>
                  <a:schemeClr val="bg1"/>
                </a:solidFill>
                <a:effectLst>
                  <a:outerShdw blurRad="38100" dist="38100" dir="2700000" algn="tl">
                    <a:srgbClr val="000000"/>
                  </a:outerShdw>
                </a:effectLst>
              </a:rPr>
              <a:t>(contacts);</a:t>
            </a:r>
          </a:p>
          <a:p>
            <a:pPr algn="l" eaLnBrk="1" hangingPunct="1">
              <a:lnSpc>
                <a:spcPct val="100000"/>
              </a:lnSpc>
              <a:spcBef>
                <a:spcPct val="0"/>
              </a:spcBef>
            </a:pPr>
            <a:endParaRPr lang="en-US" sz="1800" dirty="0">
              <a:solidFill>
                <a:schemeClr val="bg1"/>
              </a:solidFill>
              <a:effectLst>
                <a:outerShdw blurRad="38100" dist="38100" dir="2700000" algn="tl">
                  <a:srgbClr val="000000"/>
                </a:outerShdw>
              </a:effectLst>
            </a:endParaRPr>
          </a:p>
          <a:p>
            <a:pPr algn="l" eaLnBrk="1" hangingPunct="1">
              <a:lnSpc>
                <a:spcPct val="100000"/>
              </a:lnSpc>
              <a:spcBef>
                <a:spcPct val="0"/>
              </a:spcBef>
            </a:pPr>
            <a:endParaRPr lang="en-US" sz="1800" dirty="0">
              <a:solidFill>
                <a:schemeClr val="bg1"/>
              </a:solidFill>
              <a:effectLst>
                <a:outerShdw blurRad="38100" dist="38100" dir="2700000" algn="tl">
                  <a:srgbClr val="000000"/>
                </a:outerShdw>
              </a:effectLst>
            </a:endParaRPr>
          </a:p>
        </p:txBody>
      </p:sp>
      <p:sp>
        <p:nvSpPr>
          <p:cNvPr id="478213" name="Rectangle 5"/>
          <p:cNvSpPr>
            <a:spLocks noChangeArrowheads="1"/>
          </p:cNvSpPr>
          <p:nvPr/>
        </p:nvSpPr>
        <p:spPr bwMode="auto">
          <a:xfrm>
            <a:off x="4343400" y="4724400"/>
            <a:ext cx="3276600" cy="1593850"/>
          </a:xfrm>
          <a:prstGeom prst="rect">
            <a:avLst/>
          </a:prstGeom>
          <a:solidFill>
            <a:srgbClr val="808080">
              <a:alpha val="34000"/>
            </a:srgbClr>
          </a:solidFill>
          <a:ln w="12700" cap="rnd" algn="ctr">
            <a:solidFill>
              <a:schemeClr val="tx1"/>
            </a:solidFill>
            <a:prstDash val="sysDot"/>
            <a:miter lim="800000"/>
            <a:headEnd/>
            <a:tailEnd/>
          </a:ln>
          <a:effectLst/>
        </p:spPr>
        <p:txBody>
          <a:bodyPr vert="horz" wrap="square" lIns="91440" tIns="45720" rIns="91440" bIns="45720" numCol="1" anchor="t" anchorCtr="0" compatLnSpc="1">
            <a:prstTxWarp prst="textNoShape">
              <a:avLst/>
            </a:prstTxWarp>
            <a:spAutoFit/>
          </a:bodyPr>
          <a:lstStyle/>
          <a:p>
            <a:pPr algn="l" eaLnBrk="1" hangingPunct="1">
              <a:lnSpc>
                <a:spcPct val="100000"/>
              </a:lnSpc>
              <a:spcBef>
                <a:spcPct val="0"/>
              </a:spcBef>
            </a:pPr>
            <a:r>
              <a:rPr lang="en-US" sz="1400">
                <a:solidFill>
                  <a:schemeClr val="bg1"/>
                </a:solidFill>
                <a:effectLst>
                  <a:outerShdw blurRad="38100" dist="38100" dir="2700000" algn="tl">
                    <a:srgbClr val="000000"/>
                  </a:outerShdw>
                </a:effectLst>
              </a:rPr>
              <a:t>&lt;contacts&gt;</a:t>
            </a:r>
          </a:p>
          <a:p>
            <a:pPr algn="l" eaLnBrk="1" hangingPunct="1">
              <a:lnSpc>
                <a:spcPct val="100000"/>
              </a:lnSpc>
              <a:spcBef>
                <a:spcPct val="0"/>
              </a:spcBef>
            </a:pPr>
            <a:r>
              <a:rPr lang="en-US" sz="1400">
                <a:solidFill>
                  <a:schemeClr val="bg1"/>
                </a:solidFill>
                <a:effectLst>
                  <a:outerShdw blurRad="38100" dist="38100" dir="2700000" algn="tl">
                    <a:srgbClr val="000000"/>
                  </a:outerShdw>
                </a:effectLst>
              </a:rPr>
              <a:t>   &lt;contact&gt;</a:t>
            </a:r>
          </a:p>
          <a:p>
            <a:pPr algn="l" eaLnBrk="1" hangingPunct="1">
              <a:lnSpc>
                <a:spcPct val="100000"/>
              </a:lnSpc>
              <a:spcBef>
                <a:spcPct val="0"/>
              </a:spcBef>
            </a:pPr>
            <a:r>
              <a:rPr lang="en-US" sz="1400">
                <a:solidFill>
                  <a:schemeClr val="bg1"/>
                </a:solidFill>
                <a:effectLst>
                  <a:outerShdw blurRad="38100" dist="38100" dir="2700000" algn="tl">
                    <a:srgbClr val="000000"/>
                  </a:outerShdw>
                </a:effectLst>
              </a:rPr>
              <a:t>      &lt;name&gt;Great Lakes Food&lt;/name&gt;</a:t>
            </a:r>
          </a:p>
          <a:p>
            <a:pPr algn="l" eaLnBrk="1" hangingPunct="1">
              <a:lnSpc>
                <a:spcPct val="100000"/>
              </a:lnSpc>
              <a:spcBef>
                <a:spcPct val="0"/>
              </a:spcBef>
            </a:pPr>
            <a:r>
              <a:rPr lang="en-US" sz="1400">
                <a:solidFill>
                  <a:schemeClr val="bg1"/>
                </a:solidFill>
                <a:effectLst>
                  <a:outerShdw blurRad="38100" dist="38100" dir="2700000" algn="tl">
                    <a:srgbClr val="000000"/>
                  </a:outerShdw>
                </a:effectLst>
              </a:rPr>
              <a:t>      &lt;phone&gt;(503) 555-7123&lt;/phone&gt;</a:t>
            </a:r>
          </a:p>
          <a:p>
            <a:pPr algn="l" eaLnBrk="1" hangingPunct="1">
              <a:lnSpc>
                <a:spcPct val="100000"/>
              </a:lnSpc>
              <a:spcBef>
                <a:spcPct val="0"/>
              </a:spcBef>
            </a:pPr>
            <a:r>
              <a:rPr lang="en-US" sz="1400">
                <a:solidFill>
                  <a:schemeClr val="bg1"/>
                </a:solidFill>
                <a:effectLst>
                  <a:outerShdw blurRad="38100" dist="38100" dir="2700000" algn="tl">
                    <a:srgbClr val="000000"/>
                  </a:outerShdw>
                </a:effectLst>
              </a:rPr>
              <a:t>   &lt;/contact&gt;</a:t>
            </a:r>
          </a:p>
          <a:p>
            <a:pPr algn="l" eaLnBrk="1" hangingPunct="1">
              <a:lnSpc>
                <a:spcPct val="100000"/>
              </a:lnSpc>
              <a:spcBef>
                <a:spcPct val="0"/>
              </a:spcBef>
            </a:pPr>
            <a:r>
              <a:rPr lang="en-US" sz="1400">
                <a:solidFill>
                  <a:schemeClr val="bg1"/>
                </a:solidFill>
                <a:effectLst>
                  <a:outerShdw blurRad="38100" dist="38100" dir="2700000" algn="tl">
                    <a:srgbClr val="000000"/>
                  </a:outerShdw>
                </a:effectLst>
              </a:rPr>
              <a:t>   …</a:t>
            </a:r>
          </a:p>
          <a:p>
            <a:pPr algn="l" eaLnBrk="1" hangingPunct="1">
              <a:lnSpc>
                <a:spcPct val="100000"/>
              </a:lnSpc>
              <a:spcBef>
                <a:spcPct val="0"/>
              </a:spcBef>
            </a:pPr>
            <a:r>
              <a:rPr lang="en-US" sz="1400">
                <a:solidFill>
                  <a:schemeClr val="bg1"/>
                </a:solidFill>
                <a:effectLst>
                  <a:outerShdw blurRad="38100" dist="38100" dir="2700000" algn="tl">
                    <a:srgbClr val="000000"/>
                  </a:outerShdw>
                </a:effectLst>
              </a:rPr>
              <a:t>&lt;/contacts&gt;</a:t>
            </a:r>
          </a:p>
        </p:txBody>
      </p:sp>
      <p:sp>
        <p:nvSpPr>
          <p:cNvPr id="478214" name="AutoShape 6"/>
          <p:cNvSpPr>
            <a:spLocks noChangeArrowheads="1"/>
          </p:cNvSpPr>
          <p:nvPr/>
        </p:nvSpPr>
        <p:spPr bwMode="auto">
          <a:xfrm>
            <a:off x="6477000" y="1143000"/>
            <a:ext cx="1905000" cy="838200"/>
          </a:xfrm>
          <a:prstGeom prst="wedgeRoundRectCallout">
            <a:avLst>
              <a:gd name="adj1" fmla="val -84333"/>
              <a:gd name="adj2" fmla="val 67616"/>
              <a:gd name="adj3" fmla="val 16667"/>
            </a:avLst>
          </a:prstGeom>
          <a:solidFill>
            <a:schemeClr val="bg1"/>
          </a:solidFill>
          <a:ln w="12700">
            <a:solidFill>
              <a:schemeClr val="tx1"/>
            </a:solid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eaLnBrk="1" hangingPunct="1">
              <a:lnSpc>
                <a:spcPct val="90000"/>
              </a:lnSpc>
              <a:spcBef>
                <a:spcPct val="0"/>
              </a:spcBef>
            </a:pPr>
            <a:r>
              <a:rPr lang="en-US" sz="1800"/>
              <a:t>Imperative model</a:t>
            </a:r>
          </a:p>
        </p:txBody>
      </p:sp>
      <p:sp>
        <p:nvSpPr>
          <p:cNvPr id="478215" name="AutoShape 7"/>
          <p:cNvSpPr>
            <a:spLocks noChangeArrowheads="1"/>
          </p:cNvSpPr>
          <p:nvPr/>
        </p:nvSpPr>
        <p:spPr bwMode="auto">
          <a:xfrm>
            <a:off x="7010400" y="2133600"/>
            <a:ext cx="1905000" cy="838200"/>
          </a:xfrm>
          <a:prstGeom prst="wedgeRoundRectCallout">
            <a:avLst>
              <a:gd name="adj1" fmla="val -77167"/>
              <a:gd name="adj2" fmla="val 29816"/>
              <a:gd name="adj3" fmla="val 16667"/>
            </a:avLst>
          </a:prstGeom>
          <a:solidFill>
            <a:schemeClr val="bg1"/>
          </a:solidFill>
          <a:ln w="12700">
            <a:solidFill>
              <a:schemeClr val="tx1"/>
            </a:solid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eaLnBrk="1" hangingPunct="1">
              <a:lnSpc>
                <a:spcPct val="90000"/>
              </a:lnSpc>
              <a:spcBef>
                <a:spcPct val="0"/>
              </a:spcBef>
            </a:pPr>
            <a:r>
              <a:rPr lang="en-US" sz="1800"/>
              <a:t>Document centric</a:t>
            </a:r>
          </a:p>
        </p:txBody>
      </p:sp>
      <p:sp>
        <p:nvSpPr>
          <p:cNvPr id="478216" name="AutoShape 8"/>
          <p:cNvSpPr>
            <a:spLocks noChangeArrowheads="1"/>
          </p:cNvSpPr>
          <p:nvPr/>
        </p:nvSpPr>
        <p:spPr bwMode="auto">
          <a:xfrm>
            <a:off x="6858000" y="3124200"/>
            <a:ext cx="1905000" cy="838200"/>
          </a:xfrm>
          <a:prstGeom prst="wedgeRoundRectCallout">
            <a:avLst>
              <a:gd name="adj1" fmla="val -95488"/>
              <a:gd name="adj2" fmla="val 20698"/>
              <a:gd name="adj3" fmla="val 16667"/>
            </a:avLst>
          </a:prstGeom>
          <a:solidFill>
            <a:schemeClr val="bg1"/>
          </a:solidFill>
          <a:ln w="12700">
            <a:solidFill>
              <a:schemeClr val="tx1"/>
            </a:solid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eaLnBrk="1" hangingPunct="1">
              <a:lnSpc>
                <a:spcPct val="90000"/>
              </a:lnSpc>
              <a:spcBef>
                <a:spcPct val="0"/>
              </a:spcBef>
            </a:pPr>
            <a:r>
              <a:rPr lang="en-US" sz="1800"/>
              <a:t>No integrated queries</a:t>
            </a:r>
          </a:p>
        </p:txBody>
      </p:sp>
      <p:sp>
        <p:nvSpPr>
          <p:cNvPr id="478217" name="AutoShape 9"/>
          <p:cNvSpPr>
            <a:spLocks noChangeArrowheads="1"/>
          </p:cNvSpPr>
          <p:nvPr/>
        </p:nvSpPr>
        <p:spPr bwMode="auto">
          <a:xfrm>
            <a:off x="6934200" y="4267200"/>
            <a:ext cx="1905000" cy="838200"/>
          </a:xfrm>
          <a:prstGeom prst="wedgeRoundRectCallout">
            <a:avLst>
              <a:gd name="adj1" fmla="val -71297"/>
              <a:gd name="adj2" fmla="val -17560"/>
              <a:gd name="adj3" fmla="val 16667"/>
            </a:avLst>
          </a:prstGeom>
          <a:solidFill>
            <a:schemeClr val="bg1"/>
          </a:solidFill>
          <a:ln w="12700">
            <a:solidFill>
              <a:schemeClr val="tx1"/>
            </a:solid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eaLnBrk="1" hangingPunct="1">
              <a:lnSpc>
                <a:spcPct val="90000"/>
              </a:lnSpc>
              <a:spcBef>
                <a:spcPct val="0"/>
              </a:spcBef>
            </a:pPr>
            <a:r>
              <a:rPr lang="en-US" sz="1800"/>
              <a:t>Memory intensive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8214"/>
                                        </p:tgtEl>
                                        <p:attrNameLst>
                                          <p:attrName>style.visibility</p:attrName>
                                        </p:attrNameLst>
                                      </p:cBhvr>
                                      <p:to>
                                        <p:strVal val="visible"/>
                                      </p:to>
                                    </p:set>
                                    <p:animEffect transition="in" filter="fade">
                                      <p:cBhvr>
                                        <p:cTn id="7" dur="500"/>
                                        <p:tgtEl>
                                          <p:spTgt spid="4782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78215"/>
                                        </p:tgtEl>
                                        <p:attrNameLst>
                                          <p:attrName>style.visibility</p:attrName>
                                        </p:attrNameLst>
                                      </p:cBhvr>
                                      <p:to>
                                        <p:strVal val="visible"/>
                                      </p:to>
                                    </p:set>
                                    <p:animEffect transition="in" filter="fade">
                                      <p:cBhvr>
                                        <p:cTn id="12" dur="500"/>
                                        <p:tgtEl>
                                          <p:spTgt spid="4782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78216"/>
                                        </p:tgtEl>
                                        <p:attrNameLst>
                                          <p:attrName>style.visibility</p:attrName>
                                        </p:attrNameLst>
                                      </p:cBhvr>
                                      <p:to>
                                        <p:strVal val="visible"/>
                                      </p:to>
                                    </p:set>
                                    <p:animEffect transition="in" filter="fade">
                                      <p:cBhvr>
                                        <p:cTn id="17" dur="500"/>
                                        <p:tgtEl>
                                          <p:spTgt spid="4782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78217"/>
                                        </p:tgtEl>
                                        <p:attrNameLst>
                                          <p:attrName>style.visibility</p:attrName>
                                        </p:attrNameLst>
                                      </p:cBhvr>
                                      <p:to>
                                        <p:strVal val="visible"/>
                                      </p:to>
                                    </p:set>
                                    <p:animEffect transition="in" filter="fade">
                                      <p:cBhvr>
                                        <p:cTn id="22" dur="500"/>
                                        <p:tgtEl>
                                          <p:spTgt spid="478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8214" grpId="0" animBg="1"/>
      <p:bldP spid="478215" grpId="0" animBg="1"/>
      <p:bldP spid="478216" grpId="0" animBg="1"/>
      <p:bldP spid="4782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234" name="Rectangle 2"/>
          <p:cNvSpPr>
            <a:spLocks noGrp="1" noChangeArrowheads="1"/>
          </p:cNvSpPr>
          <p:nvPr>
            <p:ph type="title"/>
          </p:nvPr>
        </p:nvSpPr>
        <p:spPr>
          <a:xfrm>
            <a:off x="914400" y="304800"/>
            <a:ext cx="8229600" cy="1143000"/>
          </a:xfrm>
        </p:spPr>
        <p:txBody>
          <a:bodyPr/>
          <a:lstStyle/>
          <a:p>
            <a:r>
              <a:rPr lang="en-US" dirty="0" smtClean="0">
                <a:effectLst>
                  <a:outerShdw blurRad="38100" dist="38100" dir="2700000" algn="tl">
                    <a:srgbClr val="000000"/>
                  </a:outerShdw>
                </a:effectLst>
              </a:rPr>
              <a:t>LINQ to XML</a:t>
            </a:r>
            <a:endParaRPr lang="en-US" dirty="0">
              <a:effectLst>
                <a:outerShdw blurRad="38100" dist="38100" dir="2700000" algn="tl">
                  <a:srgbClr val="000000"/>
                </a:outerShdw>
              </a:effectLst>
            </a:endParaRPr>
          </a:p>
        </p:txBody>
      </p:sp>
      <p:sp>
        <p:nvSpPr>
          <p:cNvPr id="479235" name="Rectangle 3"/>
          <p:cNvSpPr>
            <a:spLocks noChangeArrowheads="1"/>
          </p:cNvSpPr>
          <p:nvPr/>
        </p:nvSpPr>
        <p:spPr bwMode="auto">
          <a:xfrm>
            <a:off x="685800" y="1828800"/>
            <a:ext cx="7086600" cy="2482850"/>
          </a:xfrm>
          <a:prstGeom prst="rect">
            <a:avLst/>
          </a:prstGeom>
          <a:solidFill>
            <a:srgbClr val="808080">
              <a:alpha val="34000"/>
            </a:srgbClr>
          </a:solidFill>
          <a:ln w="12700" cap="rnd" algn="ctr">
            <a:solidFill>
              <a:schemeClr val="tx1"/>
            </a:solidFill>
            <a:prstDash val="sysDot"/>
            <a:miter lim="800000"/>
            <a:headEnd/>
            <a:tailEnd/>
          </a:ln>
          <a:effectLst/>
        </p:spPr>
        <p:txBody>
          <a:bodyPr vert="horz" wrap="square" lIns="182880" tIns="137160" rIns="182880" bIns="137160" numCol="1" anchor="t" anchorCtr="0" compatLnSpc="1">
            <a:prstTxWarp prst="textNoShape">
              <a:avLst/>
            </a:prstTxWarp>
            <a:spAutoFit/>
          </a:bodyPr>
          <a:lstStyle/>
          <a:p>
            <a:pPr algn="l" eaLnBrk="1" hangingPunct="1">
              <a:lnSpc>
                <a:spcPct val="100000"/>
              </a:lnSpc>
              <a:spcBef>
                <a:spcPct val="0"/>
              </a:spcBef>
            </a:pPr>
            <a:r>
              <a:rPr lang="en-US" sz="1800" noProof="1">
                <a:solidFill>
                  <a:schemeClr val="bg1"/>
                </a:solidFill>
                <a:effectLst>
                  <a:outerShdw blurRad="38100" dist="38100" dir="2700000" algn="tl">
                    <a:srgbClr val="000000"/>
                  </a:outerShdw>
                </a:effectLst>
              </a:rPr>
              <a:t>XElement contacts = new XElement("contacts",</a:t>
            </a:r>
          </a:p>
          <a:p>
            <a:pPr algn="l" eaLnBrk="1" hangingPunct="1">
              <a:lnSpc>
                <a:spcPct val="100000"/>
              </a:lnSpc>
              <a:spcBef>
                <a:spcPct val="0"/>
              </a:spcBef>
            </a:pPr>
            <a:r>
              <a:rPr lang="en-US" sz="1800">
                <a:solidFill>
                  <a:schemeClr val="bg1"/>
                </a:solidFill>
                <a:effectLst>
                  <a:outerShdw blurRad="38100" dist="38100" dir="2700000" algn="tl">
                    <a:srgbClr val="000000"/>
                  </a:outerShdw>
                </a:effectLst>
              </a:rPr>
              <a:t>    </a:t>
            </a:r>
            <a:r>
              <a:rPr lang="en-US" sz="1800" noProof="1">
                <a:solidFill>
                  <a:schemeClr val="bg1"/>
                </a:solidFill>
                <a:effectLst>
                  <a:outerShdw blurRad="38100" dist="38100" dir="2700000" algn="tl">
                    <a:srgbClr val="000000"/>
                  </a:outerShdw>
                </a:effectLst>
              </a:rPr>
              <a:t>from c in customers</a:t>
            </a:r>
          </a:p>
          <a:p>
            <a:pPr algn="l" eaLnBrk="1" hangingPunct="1">
              <a:lnSpc>
                <a:spcPct val="100000"/>
              </a:lnSpc>
              <a:spcBef>
                <a:spcPct val="0"/>
              </a:spcBef>
            </a:pPr>
            <a:r>
              <a:rPr lang="en-US" sz="1800">
                <a:solidFill>
                  <a:schemeClr val="bg1"/>
                </a:solidFill>
                <a:effectLst>
                  <a:outerShdw blurRad="38100" dist="38100" dir="2700000" algn="tl">
                    <a:srgbClr val="000000"/>
                  </a:outerShdw>
                </a:effectLst>
              </a:rPr>
              <a:t>    </a:t>
            </a:r>
            <a:r>
              <a:rPr lang="en-US" sz="1800" noProof="1">
                <a:solidFill>
                  <a:schemeClr val="bg1"/>
                </a:solidFill>
                <a:effectLst>
                  <a:outerShdw blurRad="38100" dist="38100" dir="2700000" algn="tl">
                    <a:srgbClr val="000000"/>
                  </a:outerShdw>
                </a:effectLst>
              </a:rPr>
              <a:t>where c.Country == "USA"</a:t>
            </a:r>
          </a:p>
          <a:p>
            <a:pPr algn="l" eaLnBrk="1" hangingPunct="1">
              <a:lnSpc>
                <a:spcPct val="100000"/>
              </a:lnSpc>
              <a:spcBef>
                <a:spcPct val="0"/>
              </a:spcBef>
            </a:pPr>
            <a:r>
              <a:rPr lang="en-US" sz="1800">
                <a:solidFill>
                  <a:schemeClr val="bg1"/>
                </a:solidFill>
                <a:effectLst>
                  <a:outerShdw blurRad="38100" dist="38100" dir="2700000" algn="tl">
                    <a:srgbClr val="000000"/>
                  </a:outerShdw>
                </a:effectLst>
              </a:rPr>
              <a:t>    </a:t>
            </a:r>
            <a:r>
              <a:rPr lang="en-US" sz="1800" noProof="1">
                <a:solidFill>
                  <a:schemeClr val="bg1"/>
                </a:solidFill>
                <a:effectLst>
                  <a:outerShdw blurRad="38100" dist="38100" dir="2700000" algn="tl">
                    <a:srgbClr val="000000"/>
                  </a:outerShdw>
                </a:effectLst>
              </a:rPr>
              <a:t>select new XElement("contact",</a:t>
            </a:r>
          </a:p>
          <a:p>
            <a:pPr algn="l" eaLnBrk="1" hangingPunct="1">
              <a:lnSpc>
                <a:spcPct val="100000"/>
              </a:lnSpc>
              <a:spcBef>
                <a:spcPct val="0"/>
              </a:spcBef>
            </a:pPr>
            <a:r>
              <a:rPr lang="en-US" sz="1800">
                <a:solidFill>
                  <a:schemeClr val="bg1"/>
                </a:solidFill>
                <a:effectLst>
                  <a:outerShdw blurRad="38100" dist="38100" dir="2700000" algn="tl">
                    <a:srgbClr val="000000"/>
                  </a:outerShdw>
                </a:effectLst>
              </a:rPr>
              <a:t>        </a:t>
            </a:r>
            <a:r>
              <a:rPr lang="en-US" sz="1800" noProof="1">
                <a:solidFill>
                  <a:schemeClr val="bg1"/>
                </a:solidFill>
                <a:effectLst>
                  <a:outerShdw blurRad="38100" dist="38100" dir="2700000" algn="tl">
                    <a:srgbClr val="000000"/>
                  </a:outerShdw>
                </a:effectLst>
              </a:rPr>
              <a:t>new XElement("name", c.CompanyName),</a:t>
            </a:r>
          </a:p>
          <a:p>
            <a:pPr algn="l" eaLnBrk="1" hangingPunct="1">
              <a:lnSpc>
                <a:spcPct val="100000"/>
              </a:lnSpc>
              <a:spcBef>
                <a:spcPct val="0"/>
              </a:spcBef>
            </a:pPr>
            <a:r>
              <a:rPr lang="en-US" sz="1800">
                <a:solidFill>
                  <a:schemeClr val="bg1"/>
                </a:solidFill>
                <a:effectLst>
                  <a:outerShdw blurRad="38100" dist="38100" dir="2700000" algn="tl">
                    <a:srgbClr val="000000"/>
                  </a:outerShdw>
                </a:effectLst>
              </a:rPr>
              <a:t>        </a:t>
            </a:r>
            <a:r>
              <a:rPr lang="en-US" sz="1800" noProof="1">
                <a:solidFill>
                  <a:schemeClr val="bg1"/>
                </a:solidFill>
                <a:effectLst>
                  <a:outerShdw blurRad="38100" dist="38100" dir="2700000" algn="tl">
                    <a:srgbClr val="000000"/>
                  </a:outerShdw>
                </a:effectLst>
              </a:rPr>
              <a:t>new XElement("phone", c.Phone)</a:t>
            </a:r>
            <a:endParaRPr lang="en-US" sz="1800">
              <a:solidFill>
                <a:schemeClr val="bg1"/>
              </a:solidFill>
              <a:effectLst>
                <a:outerShdw blurRad="38100" dist="38100" dir="2700000" algn="tl">
                  <a:srgbClr val="000000"/>
                </a:outerShdw>
              </a:effectLst>
            </a:endParaRPr>
          </a:p>
          <a:p>
            <a:pPr algn="l" eaLnBrk="1" hangingPunct="1">
              <a:lnSpc>
                <a:spcPct val="100000"/>
              </a:lnSpc>
              <a:spcBef>
                <a:spcPct val="0"/>
              </a:spcBef>
            </a:pPr>
            <a:r>
              <a:rPr lang="en-US" sz="1800">
                <a:solidFill>
                  <a:schemeClr val="bg1"/>
                </a:solidFill>
                <a:effectLst>
                  <a:outerShdw blurRad="38100" dist="38100" dir="2700000" algn="tl">
                    <a:srgbClr val="000000"/>
                  </a:outerShdw>
                </a:effectLst>
              </a:rPr>
              <a:t>    </a:t>
            </a:r>
            <a:r>
              <a:rPr lang="en-US" sz="1800" noProof="1">
                <a:solidFill>
                  <a:schemeClr val="bg1"/>
                </a:solidFill>
                <a:effectLst>
                  <a:outerShdw blurRad="38100" dist="38100" dir="2700000" algn="tl">
                    <a:srgbClr val="000000"/>
                  </a:outerShdw>
                </a:effectLst>
              </a:rPr>
              <a:t>)</a:t>
            </a:r>
          </a:p>
          <a:p>
            <a:pPr algn="l" eaLnBrk="1" hangingPunct="1">
              <a:lnSpc>
                <a:spcPct val="100000"/>
              </a:lnSpc>
              <a:spcBef>
                <a:spcPct val="0"/>
              </a:spcBef>
            </a:pPr>
            <a:r>
              <a:rPr lang="en-US" sz="1800" noProof="1">
                <a:solidFill>
                  <a:schemeClr val="bg1"/>
                </a:solidFill>
                <a:effectLst>
                  <a:outerShdw blurRad="38100" dist="38100" dir="2700000" algn="tl">
                    <a:srgbClr val="000000"/>
                  </a:outerShdw>
                </a:effectLst>
              </a:rPr>
              <a:t>);</a:t>
            </a:r>
          </a:p>
        </p:txBody>
      </p:sp>
      <p:sp>
        <p:nvSpPr>
          <p:cNvPr id="479237" name="AutoShape 5"/>
          <p:cNvSpPr>
            <a:spLocks noChangeArrowheads="1"/>
          </p:cNvSpPr>
          <p:nvPr/>
        </p:nvSpPr>
        <p:spPr bwMode="auto">
          <a:xfrm>
            <a:off x="6629400" y="1371600"/>
            <a:ext cx="1905000" cy="838200"/>
          </a:xfrm>
          <a:prstGeom prst="wedgeRoundRectCallout">
            <a:avLst>
              <a:gd name="adj1" fmla="val -88917"/>
              <a:gd name="adj2" fmla="val 45833"/>
              <a:gd name="adj3" fmla="val 16667"/>
            </a:avLst>
          </a:prstGeom>
          <a:solidFill>
            <a:schemeClr val="bg1"/>
          </a:solidFill>
          <a:ln w="12700">
            <a:solidFill>
              <a:schemeClr val="tx1"/>
            </a:solid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eaLnBrk="1" hangingPunct="1">
              <a:lnSpc>
                <a:spcPct val="90000"/>
              </a:lnSpc>
              <a:spcBef>
                <a:spcPct val="0"/>
              </a:spcBef>
            </a:pPr>
            <a:r>
              <a:rPr lang="en-US" sz="1800"/>
              <a:t>Declarative model</a:t>
            </a:r>
          </a:p>
        </p:txBody>
      </p:sp>
      <p:sp>
        <p:nvSpPr>
          <p:cNvPr id="479238" name="AutoShape 6"/>
          <p:cNvSpPr>
            <a:spLocks noChangeArrowheads="1"/>
          </p:cNvSpPr>
          <p:nvPr/>
        </p:nvSpPr>
        <p:spPr bwMode="auto">
          <a:xfrm>
            <a:off x="6858000" y="2362200"/>
            <a:ext cx="1905000" cy="838200"/>
          </a:xfrm>
          <a:prstGeom prst="wedgeRoundRectCallout">
            <a:avLst>
              <a:gd name="adj1" fmla="val -96274"/>
              <a:gd name="adj2" fmla="val -18535"/>
              <a:gd name="adj3" fmla="val 16667"/>
            </a:avLst>
          </a:prstGeom>
          <a:solidFill>
            <a:schemeClr val="bg1"/>
          </a:solidFill>
          <a:ln w="12700">
            <a:solidFill>
              <a:schemeClr val="tx1"/>
            </a:solid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eaLnBrk="1" hangingPunct="1">
              <a:lnSpc>
                <a:spcPct val="90000"/>
              </a:lnSpc>
              <a:spcBef>
                <a:spcPct val="0"/>
              </a:spcBef>
            </a:pPr>
            <a:r>
              <a:rPr lang="en-US" sz="1800" dirty="0" smtClean="0"/>
              <a:t>Element-centric</a:t>
            </a:r>
            <a:endParaRPr lang="en-US" sz="1800" dirty="0"/>
          </a:p>
        </p:txBody>
      </p:sp>
      <p:sp>
        <p:nvSpPr>
          <p:cNvPr id="479239" name="AutoShape 7"/>
          <p:cNvSpPr>
            <a:spLocks noChangeArrowheads="1"/>
          </p:cNvSpPr>
          <p:nvPr/>
        </p:nvSpPr>
        <p:spPr bwMode="auto">
          <a:xfrm>
            <a:off x="6400800" y="3352800"/>
            <a:ext cx="1905000" cy="838200"/>
          </a:xfrm>
          <a:prstGeom prst="wedgeRoundRectCallout">
            <a:avLst>
              <a:gd name="adj1" fmla="val -71917"/>
              <a:gd name="adj2" fmla="val -44211"/>
              <a:gd name="adj3" fmla="val 16667"/>
            </a:avLst>
          </a:prstGeom>
          <a:solidFill>
            <a:schemeClr val="bg1"/>
          </a:solidFill>
          <a:ln w="12700">
            <a:solidFill>
              <a:schemeClr val="tx1"/>
            </a:solid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eaLnBrk="1" hangingPunct="1">
              <a:lnSpc>
                <a:spcPct val="90000"/>
              </a:lnSpc>
              <a:spcBef>
                <a:spcPct val="0"/>
              </a:spcBef>
            </a:pPr>
            <a:r>
              <a:rPr lang="en-US" sz="1800"/>
              <a:t>Integrated queries</a:t>
            </a:r>
          </a:p>
        </p:txBody>
      </p:sp>
      <p:sp>
        <p:nvSpPr>
          <p:cNvPr id="479240" name="AutoShape 8"/>
          <p:cNvSpPr>
            <a:spLocks noChangeArrowheads="1"/>
          </p:cNvSpPr>
          <p:nvPr/>
        </p:nvSpPr>
        <p:spPr bwMode="auto">
          <a:xfrm>
            <a:off x="5334000" y="4419600"/>
            <a:ext cx="1905000" cy="838200"/>
          </a:xfrm>
          <a:prstGeom prst="wedgeRoundRectCallout">
            <a:avLst>
              <a:gd name="adj1" fmla="val -64833"/>
              <a:gd name="adj2" fmla="val -132927"/>
              <a:gd name="adj3" fmla="val 16667"/>
            </a:avLst>
          </a:prstGeom>
          <a:solidFill>
            <a:schemeClr val="bg1"/>
          </a:solidFill>
          <a:ln w="12700">
            <a:solidFill>
              <a:schemeClr val="tx1"/>
            </a:solid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eaLnBrk="1" hangingPunct="1">
              <a:lnSpc>
                <a:spcPct val="90000"/>
              </a:lnSpc>
              <a:spcBef>
                <a:spcPct val="0"/>
              </a:spcBef>
            </a:pPr>
            <a:r>
              <a:rPr lang="en-US" sz="1800"/>
              <a:t>Smaller and faster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9237"/>
                                        </p:tgtEl>
                                        <p:attrNameLst>
                                          <p:attrName>style.visibility</p:attrName>
                                        </p:attrNameLst>
                                      </p:cBhvr>
                                      <p:to>
                                        <p:strVal val="visible"/>
                                      </p:to>
                                    </p:set>
                                    <p:animEffect transition="in" filter="fade">
                                      <p:cBhvr>
                                        <p:cTn id="7" dur="500"/>
                                        <p:tgtEl>
                                          <p:spTgt spid="47923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79238"/>
                                        </p:tgtEl>
                                        <p:attrNameLst>
                                          <p:attrName>style.visibility</p:attrName>
                                        </p:attrNameLst>
                                      </p:cBhvr>
                                      <p:to>
                                        <p:strVal val="visible"/>
                                      </p:to>
                                    </p:set>
                                    <p:animEffect transition="in" filter="fade">
                                      <p:cBhvr>
                                        <p:cTn id="12" dur="500"/>
                                        <p:tgtEl>
                                          <p:spTgt spid="47923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79239"/>
                                        </p:tgtEl>
                                        <p:attrNameLst>
                                          <p:attrName>style.visibility</p:attrName>
                                        </p:attrNameLst>
                                      </p:cBhvr>
                                      <p:to>
                                        <p:strVal val="visible"/>
                                      </p:to>
                                    </p:set>
                                    <p:animEffect transition="in" filter="fade">
                                      <p:cBhvr>
                                        <p:cTn id="17" dur="500"/>
                                        <p:tgtEl>
                                          <p:spTgt spid="47923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79240"/>
                                        </p:tgtEl>
                                        <p:attrNameLst>
                                          <p:attrName>style.visibility</p:attrName>
                                        </p:attrNameLst>
                                      </p:cBhvr>
                                      <p:to>
                                        <p:strVal val="visible"/>
                                      </p:to>
                                    </p:set>
                                    <p:animEffect transition="in" filter="fade">
                                      <p:cBhvr>
                                        <p:cTn id="22" dur="500"/>
                                        <p:tgtEl>
                                          <p:spTgt spid="4792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9237" grpId="0" animBg="1"/>
      <p:bldP spid="479238" grpId="0" animBg="1"/>
      <p:bldP spid="479239" grpId="0" animBg="1"/>
      <p:bldP spid="47924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0258" name="Rectangle 2"/>
          <p:cNvSpPr>
            <a:spLocks noGrp="1" noChangeArrowheads="1"/>
          </p:cNvSpPr>
          <p:nvPr>
            <p:ph type="title"/>
          </p:nvPr>
        </p:nvSpPr>
        <p:spPr/>
        <p:txBody>
          <a:bodyPr/>
          <a:lstStyle/>
          <a:p>
            <a:r>
              <a:rPr lang="en-US" dirty="0" smtClean="0">
                <a:effectLst>
                  <a:outerShdw blurRad="38100" dist="38100" dir="2700000" algn="tl">
                    <a:srgbClr val="000000"/>
                  </a:outerShdw>
                </a:effectLst>
              </a:rPr>
              <a:t>LINQ to XML</a:t>
            </a:r>
            <a:endParaRPr lang="en-US" dirty="0">
              <a:effectLst>
                <a:outerShdw blurRad="38100" dist="38100" dir="2700000" algn="tl">
                  <a:srgbClr val="000000"/>
                </a:outerShdw>
              </a:effectLst>
            </a:endParaRPr>
          </a:p>
        </p:txBody>
      </p:sp>
      <p:sp>
        <p:nvSpPr>
          <p:cNvPr id="480259" name="Rectangle 3"/>
          <p:cNvSpPr>
            <a:spLocks noGrp="1" noChangeArrowheads="1"/>
          </p:cNvSpPr>
          <p:nvPr>
            <p:ph type="body" idx="1"/>
          </p:nvPr>
        </p:nvSpPr>
        <p:spPr>
          <a:xfrm>
            <a:off x="390525" y="1412875"/>
            <a:ext cx="8356600" cy="5216525"/>
          </a:xfrm>
        </p:spPr>
        <p:txBody>
          <a:bodyPr/>
          <a:lstStyle/>
          <a:p>
            <a:r>
              <a:rPr lang="en-US" sz="2800" dirty="0">
                <a:effectLst>
                  <a:outerShdw blurRad="38100" dist="38100" dir="2700000" algn="tl">
                    <a:srgbClr val="000000"/>
                  </a:outerShdw>
                </a:effectLst>
              </a:rPr>
              <a:t>Language integrated query for XML</a:t>
            </a:r>
          </a:p>
          <a:p>
            <a:pPr lvl="1"/>
            <a:r>
              <a:rPr lang="en-US" sz="2400" dirty="0">
                <a:effectLst>
                  <a:outerShdw blurRad="38100" dist="38100" dir="2700000" algn="tl">
                    <a:srgbClr val="000000"/>
                  </a:outerShdw>
                </a:effectLst>
              </a:rPr>
              <a:t>Expressive power of </a:t>
            </a:r>
            <a:r>
              <a:rPr lang="en-US" sz="2400" dirty="0" err="1">
                <a:effectLst>
                  <a:outerShdw blurRad="38100" dist="38100" dir="2700000" algn="tl">
                    <a:srgbClr val="000000"/>
                  </a:outerShdw>
                </a:effectLst>
              </a:rPr>
              <a:t>XPath</a:t>
            </a:r>
            <a:r>
              <a:rPr lang="en-US" sz="2400" dirty="0">
                <a:effectLst>
                  <a:outerShdw blurRad="38100" dist="38100" dir="2700000" algn="tl">
                    <a:srgbClr val="000000"/>
                  </a:outerShdw>
                </a:effectLst>
              </a:rPr>
              <a:t> / </a:t>
            </a:r>
            <a:r>
              <a:rPr lang="en-US" sz="2400" dirty="0" err="1" smtClean="0">
                <a:effectLst>
                  <a:outerShdw blurRad="38100" dist="38100" dir="2700000" algn="tl">
                    <a:srgbClr val="000000"/>
                  </a:outerShdw>
                </a:effectLst>
              </a:rPr>
              <a:t>Xquery</a:t>
            </a:r>
            <a:r>
              <a:rPr lang="en-US" sz="2400" dirty="0" smtClean="0">
                <a:effectLst>
                  <a:outerShdw blurRad="38100" dist="38100" dir="2700000" algn="tl">
                    <a:srgbClr val="000000"/>
                  </a:outerShdw>
                </a:effectLst>
              </a:rPr>
              <a:t>…</a:t>
            </a:r>
            <a:endParaRPr lang="en-US" sz="2400" dirty="0">
              <a:effectLst>
                <a:outerShdw blurRad="38100" dist="38100" dir="2700000" algn="tl">
                  <a:srgbClr val="000000"/>
                </a:outerShdw>
              </a:effectLst>
            </a:endParaRPr>
          </a:p>
          <a:p>
            <a:pPr lvl="1"/>
            <a:r>
              <a:rPr lang="en-US" sz="2400" dirty="0" smtClean="0">
                <a:effectLst>
                  <a:outerShdw blurRad="38100" dist="38100" dir="2700000" algn="tl">
                    <a:srgbClr val="000000"/>
                  </a:outerShdw>
                </a:effectLst>
              </a:rPr>
              <a:t>…but </a:t>
            </a:r>
            <a:r>
              <a:rPr lang="en-US" sz="2400" dirty="0">
                <a:effectLst>
                  <a:outerShdw blurRad="38100" dist="38100" dir="2700000" algn="tl">
                    <a:srgbClr val="000000"/>
                  </a:outerShdw>
                </a:effectLst>
              </a:rPr>
              <a:t>with C# or VB as programming language</a:t>
            </a:r>
          </a:p>
          <a:p>
            <a:r>
              <a:rPr lang="en-US" sz="2800" dirty="0">
                <a:effectLst>
                  <a:outerShdw blurRad="38100" dist="38100" dir="2700000" algn="tl">
                    <a:srgbClr val="000000"/>
                  </a:outerShdw>
                </a:effectLst>
              </a:rPr>
              <a:t>Leverages experience with DOM</a:t>
            </a:r>
          </a:p>
          <a:p>
            <a:pPr lvl="1"/>
            <a:r>
              <a:rPr lang="en-US" sz="2400" dirty="0">
                <a:effectLst>
                  <a:outerShdw blurRad="38100" dist="38100" dir="2700000" algn="tl">
                    <a:srgbClr val="000000"/>
                  </a:outerShdw>
                </a:effectLst>
              </a:rPr>
              <a:t>Element centric, not document centric</a:t>
            </a:r>
          </a:p>
          <a:p>
            <a:pPr lvl="1"/>
            <a:r>
              <a:rPr lang="en-US" sz="2400" dirty="0">
                <a:effectLst>
                  <a:outerShdw blurRad="38100" dist="38100" dir="2700000" algn="tl">
                    <a:srgbClr val="000000"/>
                  </a:outerShdw>
                </a:effectLst>
              </a:rPr>
              <a:t>Symmetry in element / attribute APIs</a:t>
            </a:r>
          </a:p>
          <a:p>
            <a:pPr lvl="1"/>
            <a:r>
              <a:rPr lang="en-US" sz="2400" dirty="0" smtClean="0">
                <a:effectLst>
                  <a:outerShdw blurRad="38100" dist="38100" dir="2700000" algn="tl">
                    <a:srgbClr val="000000"/>
                  </a:outerShdw>
                </a:effectLst>
              </a:rPr>
              <a:t>Text </a:t>
            </a:r>
            <a:r>
              <a:rPr lang="en-US" sz="2400" dirty="0">
                <a:effectLst>
                  <a:outerShdw blurRad="38100" dist="38100" dir="2700000" algn="tl">
                    <a:srgbClr val="000000"/>
                  </a:outerShdw>
                </a:effectLst>
              </a:rPr>
              <a:t>nodes are just strings</a:t>
            </a:r>
          </a:p>
          <a:p>
            <a:pPr lvl="1"/>
            <a:r>
              <a:rPr lang="en-US" sz="2400" dirty="0">
                <a:effectLst>
                  <a:outerShdw blurRad="38100" dist="38100" dir="2700000" algn="tl">
                    <a:srgbClr val="000000"/>
                  </a:outerShdw>
                </a:effectLst>
              </a:rPr>
              <a:t>Simplified XML namespace support</a:t>
            </a:r>
          </a:p>
          <a:p>
            <a:pPr lvl="1"/>
            <a:r>
              <a:rPr lang="en-US" sz="2400" dirty="0">
                <a:effectLst>
                  <a:outerShdw blurRad="38100" dist="38100" dir="2700000" algn="tl">
                    <a:srgbClr val="000000"/>
                  </a:outerShdw>
                </a:effectLst>
              </a:rPr>
              <a:t>Faster and smaller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80259">
                                            <p:txEl>
                                              <p:pRg st="0" end="0"/>
                                            </p:txEl>
                                          </p:spTgt>
                                        </p:tgtEl>
                                        <p:attrNameLst>
                                          <p:attrName>style.visibility</p:attrName>
                                        </p:attrNameLst>
                                      </p:cBhvr>
                                      <p:to>
                                        <p:strVal val="visible"/>
                                      </p:to>
                                    </p:set>
                                    <p:animEffect transition="in" filter="fade">
                                      <p:cBhvr>
                                        <p:cTn id="7" dur="500"/>
                                        <p:tgtEl>
                                          <p:spTgt spid="48025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80259">
                                            <p:txEl>
                                              <p:pRg st="1" end="1"/>
                                            </p:txEl>
                                          </p:spTgt>
                                        </p:tgtEl>
                                        <p:attrNameLst>
                                          <p:attrName>style.visibility</p:attrName>
                                        </p:attrNameLst>
                                      </p:cBhvr>
                                      <p:to>
                                        <p:strVal val="visible"/>
                                      </p:to>
                                    </p:set>
                                    <p:animEffect transition="in" filter="fade">
                                      <p:cBhvr>
                                        <p:cTn id="10" dur="500"/>
                                        <p:tgtEl>
                                          <p:spTgt spid="480259">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80259">
                                            <p:txEl>
                                              <p:pRg st="2" end="2"/>
                                            </p:txEl>
                                          </p:spTgt>
                                        </p:tgtEl>
                                        <p:attrNameLst>
                                          <p:attrName>style.visibility</p:attrName>
                                        </p:attrNameLst>
                                      </p:cBhvr>
                                      <p:to>
                                        <p:strVal val="visible"/>
                                      </p:to>
                                    </p:set>
                                    <p:animEffect transition="in" filter="fade">
                                      <p:cBhvr>
                                        <p:cTn id="13" dur="500"/>
                                        <p:tgtEl>
                                          <p:spTgt spid="480259">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80259">
                                            <p:txEl>
                                              <p:pRg st="3" end="3"/>
                                            </p:txEl>
                                          </p:spTgt>
                                        </p:tgtEl>
                                        <p:attrNameLst>
                                          <p:attrName>style.visibility</p:attrName>
                                        </p:attrNameLst>
                                      </p:cBhvr>
                                      <p:to>
                                        <p:strVal val="visible"/>
                                      </p:to>
                                    </p:set>
                                    <p:animEffect transition="in" filter="fade">
                                      <p:cBhvr>
                                        <p:cTn id="18" dur="500"/>
                                        <p:tgtEl>
                                          <p:spTgt spid="480259">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480259">
                                            <p:txEl>
                                              <p:pRg st="4" end="4"/>
                                            </p:txEl>
                                          </p:spTgt>
                                        </p:tgtEl>
                                        <p:attrNameLst>
                                          <p:attrName>style.visibility</p:attrName>
                                        </p:attrNameLst>
                                      </p:cBhvr>
                                      <p:to>
                                        <p:strVal val="visible"/>
                                      </p:to>
                                    </p:set>
                                    <p:animEffect transition="in" filter="fade">
                                      <p:cBhvr>
                                        <p:cTn id="21" dur="500"/>
                                        <p:tgtEl>
                                          <p:spTgt spid="480259">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480259">
                                            <p:txEl>
                                              <p:pRg st="5" end="5"/>
                                            </p:txEl>
                                          </p:spTgt>
                                        </p:tgtEl>
                                        <p:attrNameLst>
                                          <p:attrName>style.visibility</p:attrName>
                                        </p:attrNameLst>
                                      </p:cBhvr>
                                      <p:to>
                                        <p:strVal val="visible"/>
                                      </p:to>
                                    </p:set>
                                    <p:animEffect transition="in" filter="fade">
                                      <p:cBhvr>
                                        <p:cTn id="24" dur="500"/>
                                        <p:tgtEl>
                                          <p:spTgt spid="480259">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480259">
                                            <p:txEl>
                                              <p:pRg st="6" end="6"/>
                                            </p:txEl>
                                          </p:spTgt>
                                        </p:tgtEl>
                                        <p:attrNameLst>
                                          <p:attrName>style.visibility</p:attrName>
                                        </p:attrNameLst>
                                      </p:cBhvr>
                                      <p:to>
                                        <p:strVal val="visible"/>
                                      </p:to>
                                    </p:set>
                                    <p:animEffect transition="in" filter="fade">
                                      <p:cBhvr>
                                        <p:cTn id="27" dur="500"/>
                                        <p:tgtEl>
                                          <p:spTgt spid="480259">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480259">
                                            <p:txEl>
                                              <p:pRg st="7" end="7"/>
                                            </p:txEl>
                                          </p:spTgt>
                                        </p:tgtEl>
                                        <p:attrNameLst>
                                          <p:attrName>style.visibility</p:attrName>
                                        </p:attrNameLst>
                                      </p:cBhvr>
                                      <p:to>
                                        <p:strVal val="visible"/>
                                      </p:to>
                                    </p:set>
                                    <p:animEffect transition="in" filter="fade">
                                      <p:cBhvr>
                                        <p:cTn id="30" dur="500"/>
                                        <p:tgtEl>
                                          <p:spTgt spid="480259">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480259">
                                            <p:txEl>
                                              <p:pRg st="8" end="8"/>
                                            </p:txEl>
                                          </p:spTgt>
                                        </p:tgtEl>
                                        <p:attrNameLst>
                                          <p:attrName>style.visibility</p:attrName>
                                        </p:attrNameLst>
                                      </p:cBhvr>
                                      <p:to>
                                        <p:strVal val="visible"/>
                                      </p:to>
                                    </p:set>
                                    <p:animEffect transition="in" filter="fade">
                                      <p:cBhvr>
                                        <p:cTn id="33" dur="500"/>
                                        <p:tgtEl>
                                          <p:spTgt spid="48025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6" name="Rectangle 2"/>
          <p:cNvSpPr>
            <a:spLocks noGrp="1" noChangeArrowheads="1"/>
          </p:cNvSpPr>
          <p:nvPr>
            <p:ph type="title"/>
          </p:nvPr>
        </p:nvSpPr>
        <p:spPr/>
        <p:txBody>
          <a:bodyPr/>
          <a:lstStyle/>
          <a:p>
            <a:r>
              <a:rPr lang="en-US" dirty="0" smtClean="0">
                <a:effectLst>
                  <a:outerShdw blurRad="38100" dist="38100" dir="2700000" algn="tl">
                    <a:srgbClr val="000000"/>
                  </a:outerShdw>
                </a:effectLst>
              </a:rPr>
              <a:t>LINQ to Entities</a:t>
            </a:r>
            <a:endParaRPr lang="en-US" dirty="0">
              <a:effectLst>
                <a:outerShdw blurRad="38100" dist="38100" dir="2700000" algn="tl">
                  <a:srgbClr val="000000"/>
                </a:outerShdw>
              </a:effectLst>
            </a:endParaRPr>
          </a:p>
        </p:txBody>
      </p:sp>
      <p:sp>
        <p:nvSpPr>
          <p:cNvPr id="477187" name="Rectangle 3"/>
          <p:cNvSpPr>
            <a:spLocks noGrp="1" noChangeArrowheads="1"/>
          </p:cNvSpPr>
          <p:nvPr>
            <p:ph type="body" idx="1"/>
          </p:nvPr>
        </p:nvSpPr>
        <p:spPr>
          <a:xfrm>
            <a:off x="390525" y="1295400"/>
            <a:ext cx="8356600" cy="5287963"/>
          </a:xfrm>
        </p:spPr>
        <p:txBody>
          <a:bodyPr/>
          <a:lstStyle/>
          <a:p>
            <a:r>
              <a:rPr lang="en-US" sz="2800" dirty="0">
                <a:effectLst>
                  <a:outerShdw blurRad="38100" dist="38100" dir="2700000" algn="tl">
                    <a:srgbClr val="000000"/>
                  </a:outerShdw>
                </a:effectLst>
              </a:rPr>
              <a:t>Language integrated data access</a:t>
            </a:r>
          </a:p>
          <a:p>
            <a:pPr lvl="1"/>
            <a:r>
              <a:rPr lang="en-US" sz="2400" dirty="0">
                <a:effectLst>
                  <a:outerShdw blurRad="38100" dist="38100" dir="2700000" algn="tl">
                    <a:srgbClr val="000000"/>
                  </a:outerShdw>
                </a:effectLst>
              </a:rPr>
              <a:t>Maps tables and rows to classes and objects</a:t>
            </a:r>
          </a:p>
          <a:p>
            <a:pPr lvl="1"/>
            <a:r>
              <a:rPr lang="en-US" sz="2400" dirty="0">
                <a:effectLst>
                  <a:outerShdw blurRad="38100" dist="38100" dir="2700000" algn="tl">
                    <a:srgbClr val="000000"/>
                  </a:outerShdw>
                </a:effectLst>
              </a:rPr>
              <a:t>Builds on ADO.NET and .NET Transactions</a:t>
            </a:r>
          </a:p>
          <a:p>
            <a:r>
              <a:rPr lang="en-US" sz="2800" dirty="0">
                <a:effectLst>
                  <a:outerShdw blurRad="38100" dist="38100" dir="2700000" algn="tl">
                    <a:srgbClr val="000000"/>
                  </a:outerShdw>
                </a:effectLst>
              </a:rPr>
              <a:t>Mapping</a:t>
            </a:r>
          </a:p>
          <a:p>
            <a:pPr lvl="1"/>
            <a:r>
              <a:rPr lang="en-US" sz="2400" dirty="0">
                <a:effectLst>
                  <a:outerShdw blurRad="38100" dist="38100" dir="2700000" algn="tl">
                    <a:srgbClr val="000000"/>
                  </a:outerShdw>
                </a:effectLst>
              </a:rPr>
              <a:t>Encoded in attributes</a:t>
            </a:r>
          </a:p>
          <a:p>
            <a:pPr lvl="1"/>
            <a:r>
              <a:rPr lang="en-US" sz="2400" dirty="0" smtClean="0">
                <a:effectLst>
                  <a:outerShdw blurRad="38100" dist="38100" dir="2700000" algn="tl">
                    <a:srgbClr val="000000"/>
                  </a:outerShdw>
                </a:effectLst>
              </a:rPr>
              <a:t>Tool-generated </a:t>
            </a:r>
            <a:r>
              <a:rPr lang="en-US" sz="2400" dirty="0">
                <a:effectLst>
                  <a:outerShdw blurRad="38100" dist="38100" dir="2700000" algn="tl">
                    <a:srgbClr val="000000"/>
                  </a:outerShdw>
                </a:effectLst>
              </a:rPr>
              <a:t>or manually authored</a:t>
            </a:r>
          </a:p>
          <a:p>
            <a:pPr lvl="1"/>
            <a:r>
              <a:rPr lang="en-US" sz="2400" dirty="0">
                <a:effectLst>
                  <a:outerShdw blurRad="38100" dist="38100" dir="2700000" algn="tl">
                    <a:srgbClr val="000000"/>
                  </a:outerShdw>
                </a:effectLst>
              </a:rPr>
              <a:t>Relationships map to properties</a:t>
            </a:r>
          </a:p>
          <a:p>
            <a:r>
              <a:rPr lang="en-US" sz="2800" dirty="0">
                <a:effectLst>
                  <a:outerShdw blurRad="38100" dist="38100" dir="2700000" algn="tl">
                    <a:srgbClr val="000000"/>
                  </a:outerShdw>
                </a:effectLst>
              </a:rPr>
              <a:t>Persistence</a:t>
            </a:r>
          </a:p>
          <a:p>
            <a:pPr lvl="1"/>
            <a:r>
              <a:rPr lang="en-US" sz="2400" dirty="0">
                <a:effectLst>
                  <a:outerShdw blurRad="38100" dist="38100" dir="2700000" algn="tl">
                    <a:srgbClr val="000000"/>
                  </a:outerShdw>
                </a:effectLst>
              </a:rPr>
              <a:t>Automatic change tracking</a:t>
            </a:r>
          </a:p>
          <a:p>
            <a:pPr lvl="1"/>
            <a:r>
              <a:rPr lang="en-US" sz="2400" dirty="0">
                <a:effectLst>
                  <a:outerShdw blurRad="38100" dist="38100" dir="2700000" algn="tl">
                    <a:srgbClr val="000000"/>
                  </a:outerShdw>
                </a:effectLst>
              </a:rPr>
              <a:t>Updates through SQL or stored procedures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7187">
                                            <p:txEl>
                                              <p:pRg st="0" end="0"/>
                                            </p:txEl>
                                          </p:spTgt>
                                        </p:tgtEl>
                                        <p:attrNameLst>
                                          <p:attrName>style.visibility</p:attrName>
                                        </p:attrNameLst>
                                      </p:cBhvr>
                                      <p:to>
                                        <p:strVal val="visible"/>
                                      </p:to>
                                    </p:set>
                                    <p:animEffect transition="in" filter="fade">
                                      <p:cBhvr>
                                        <p:cTn id="7" dur="500"/>
                                        <p:tgtEl>
                                          <p:spTgt spid="47718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77187">
                                            <p:txEl>
                                              <p:pRg st="1" end="1"/>
                                            </p:txEl>
                                          </p:spTgt>
                                        </p:tgtEl>
                                        <p:attrNameLst>
                                          <p:attrName>style.visibility</p:attrName>
                                        </p:attrNameLst>
                                      </p:cBhvr>
                                      <p:to>
                                        <p:strVal val="visible"/>
                                      </p:to>
                                    </p:set>
                                    <p:animEffect transition="in" filter="fade">
                                      <p:cBhvr>
                                        <p:cTn id="10" dur="500"/>
                                        <p:tgtEl>
                                          <p:spTgt spid="477187">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77187">
                                            <p:txEl>
                                              <p:pRg st="2" end="2"/>
                                            </p:txEl>
                                          </p:spTgt>
                                        </p:tgtEl>
                                        <p:attrNameLst>
                                          <p:attrName>style.visibility</p:attrName>
                                        </p:attrNameLst>
                                      </p:cBhvr>
                                      <p:to>
                                        <p:strVal val="visible"/>
                                      </p:to>
                                    </p:set>
                                    <p:animEffect transition="in" filter="fade">
                                      <p:cBhvr>
                                        <p:cTn id="13" dur="500"/>
                                        <p:tgtEl>
                                          <p:spTgt spid="477187">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77187">
                                            <p:txEl>
                                              <p:pRg st="3" end="3"/>
                                            </p:txEl>
                                          </p:spTgt>
                                        </p:tgtEl>
                                        <p:attrNameLst>
                                          <p:attrName>style.visibility</p:attrName>
                                        </p:attrNameLst>
                                      </p:cBhvr>
                                      <p:to>
                                        <p:strVal val="visible"/>
                                      </p:to>
                                    </p:set>
                                    <p:animEffect transition="in" filter="fade">
                                      <p:cBhvr>
                                        <p:cTn id="18" dur="500"/>
                                        <p:tgtEl>
                                          <p:spTgt spid="477187">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477187">
                                            <p:txEl>
                                              <p:pRg st="4" end="4"/>
                                            </p:txEl>
                                          </p:spTgt>
                                        </p:tgtEl>
                                        <p:attrNameLst>
                                          <p:attrName>style.visibility</p:attrName>
                                        </p:attrNameLst>
                                      </p:cBhvr>
                                      <p:to>
                                        <p:strVal val="visible"/>
                                      </p:to>
                                    </p:set>
                                    <p:animEffect transition="in" filter="fade">
                                      <p:cBhvr>
                                        <p:cTn id="21" dur="500"/>
                                        <p:tgtEl>
                                          <p:spTgt spid="477187">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477187">
                                            <p:txEl>
                                              <p:pRg st="5" end="5"/>
                                            </p:txEl>
                                          </p:spTgt>
                                        </p:tgtEl>
                                        <p:attrNameLst>
                                          <p:attrName>style.visibility</p:attrName>
                                        </p:attrNameLst>
                                      </p:cBhvr>
                                      <p:to>
                                        <p:strVal val="visible"/>
                                      </p:to>
                                    </p:set>
                                    <p:animEffect transition="in" filter="fade">
                                      <p:cBhvr>
                                        <p:cTn id="24" dur="500"/>
                                        <p:tgtEl>
                                          <p:spTgt spid="477187">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477187">
                                            <p:txEl>
                                              <p:pRg st="6" end="6"/>
                                            </p:txEl>
                                          </p:spTgt>
                                        </p:tgtEl>
                                        <p:attrNameLst>
                                          <p:attrName>style.visibility</p:attrName>
                                        </p:attrNameLst>
                                      </p:cBhvr>
                                      <p:to>
                                        <p:strVal val="visible"/>
                                      </p:to>
                                    </p:set>
                                    <p:animEffect transition="in" filter="fade">
                                      <p:cBhvr>
                                        <p:cTn id="27" dur="500"/>
                                        <p:tgtEl>
                                          <p:spTgt spid="477187">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77187">
                                            <p:txEl>
                                              <p:pRg st="7" end="7"/>
                                            </p:txEl>
                                          </p:spTgt>
                                        </p:tgtEl>
                                        <p:attrNameLst>
                                          <p:attrName>style.visibility</p:attrName>
                                        </p:attrNameLst>
                                      </p:cBhvr>
                                      <p:to>
                                        <p:strVal val="visible"/>
                                      </p:to>
                                    </p:set>
                                    <p:animEffect transition="in" filter="fade">
                                      <p:cBhvr>
                                        <p:cTn id="32" dur="500"/>
                                        <p:tgtEl>
                                          <p:spTgt spid="477187">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477187">
                                            <p:txEl>
                                              <p:pRg st="8" end="8"/>
                                            </p:txEl>
                                          </p:spTgt>
                                        </p:tgtEl>
                                        <p:attrNameLst>
                                          <p:attrName>style.visibility</p:attrName>
                                        </p:attrNameLst>
                                      </p:cBhvr>
                                      <p:to>
                                        <p:strVal val="visible"/>
                                      </p:to>
                                    </p:set>
                                    <p:animEffect transition="in" filter="fade">
                                      <p:cBhvr>
                                        <p:cTn id="35" dur="500"/>
                                        <p:tgtEl>
                                          <p:spTgt spid="477187">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477187">
                                            <p:txEl>
                                              <p:pRg st="9" end="9"/>
                                            </p:txEl>
                                          </p:spTgt>
                                        </p:tgtEl>
                                        <p:attrNameLst>
                                          <p:attrName>style.visibility</p:attrName>
                                        </p:attrNameLst>
                                      </p:cBhvr>
                                      <p:to>
                                        <p:strVal val="visible"/>
                                      </p:to>
                                    </p:set>
                                    <p:animEffect transition="in" filter="fade">
                                      <p:cBhvr>
                                        <p:cTn id="38" dur="500"/>
                                        <p:tgtEl>
                                          <p:spTgt spid="47718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162" name="Rectangle 2"/>
          <p:cNvSpPr>
            <a:spLocks noChangeArrowheads="1"/>
          </p:cNvSpPr>
          <p:nvPr/>
        </p:nvSpPr>
        <p:spPr bwMode="auto">
          <a:xfrm>
            <a:off x="685800" y="1524000"/>
            <a:ext cx="5638800" cy="2208213"/>
          </a:xfrm>
          <a:prstGeom prst="rect">
            <a:avLst/>
          </a:prstGeom>
          <a:solidFill>
            <a:srgbClr val="808080">
              <a:alpha val="34000"/>
            </a:srgbClr>
          </a:solidFill>
          <a:ln w="12700" cap="rnd" algn="ctr">
            <a:solidFill>
              <a:schemeClr val="tx1"/>
            </a:solidFill>
            <a:prstDash val="sysDot"/>
            <a:miter lim="800000"/>
            <a:headEnd/>
            <a:tailEnd/>
          </a:ln>
          <a:effectLst/>
        </p:spPr>
        <p:txBody>
          <a:bodyPr vert="horz" wrap="square" lIns="182880" tIns="137160" rIns="182880" bIns="137160" numCol="1" anchor="t" anchorCtr="0" compatLnSpc="1">
            <a:prstTxWarp prst="textNoShape">
              <a:avLst/>
            </a:prstTxWarp>
            <a:spAutoFit/>
          </a:bodyPr>
          <a:lstStyle/>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public class </a:t>
            </a:r>
            <a:r>
              <a:rPr lang="en-US" sz="1800" dirty="0" smtClean="0">
                <a:solidFill>
                  <a:schemeClr val="bg1"/>
                </a:solidFill>
                <a:effectLst>
                  <a:outerShdw blurRad="38100" dist="38100" dir="2700000" algn="tl">
                    <a:srgbClr val="000000"/>
                  </a:outerShdw>
                </a:effectLst>
              </a:rPr>
              <a:t>Customer : Entity </a:t>
            </a:r>
            <a:r>
              <a:rPr lang="en-US" sz="1800" dirty="0">
                <a:solidFill>
                  <a:schemeClr val="bg1"/>
                </a:solidFill>
                <a:effectLst>
                  <a:outerShdw blurRad="38100" dist="38100" dir="2700000" algn="tl">
                    <a:srgbClr val="000000"/>
                  </a:outerShdw>
                </a:effectLst>
              </a:rPr>
              <a:t>{ … }</a:t>
            </a:r>
          </a:p>
          <a:p>
            <a:pPr algn="l" eaLnBrk="1" hangingPunct="1">
              <a:lnSpc>
                <a:spcPct val="100000"/>
              </a:lnSpc>
              <a:spcBef>
                <a:spcPct val="0"/>
              </a:spcBef>
            </a:pPr>
            <a:endParaRPr lang="en-US" sz="1800" dirty="0">
              <a:solidFill>
                <a:schemeClr val="bg1"/>
              </a:solidFill>
              <a:effectLst>
                <a:outerShdw blurRad="38100" dist="38100" dir="2700000" algn="tl">
                  <a:srgbClr val="000000"/>
                </a:outerShdw>
              </a:effectLst>
            </a:endParaRP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public class </a:t>
            </a:r>
            <a:r>
              <a:rPr lang="en-US" sz="1800" dirty="0" err="1" smtClean="0">
                <a:solidFill>
                  <a:schemeClr val="bg1"/>
                </a:solidFill>
                <a:effectLst>
                  <a:outerShdw blurRad="38100" dist="38100" dir="2700000" algn="tl">
                    <a:srgbClr val="000000"/>
                  </a:outerShdw>
                </a:effectLst>
              </a:rPr>
              <a:t>Northwind</a:t>
            </a:r>
            <a:r>
              <a:rPr lang="en-US" sz="1800" dirty="0" smtClean="0">
                <a:solidFill>
                  <a:schemeClr val="bg1"/>
                </a:solidFill>
                <a:effectLst>
                  <a:outerShdw blurRad="38100" dist="38100" dir="2700000" algn="tl">
                    <a:srgbClr val="000000"/>
                  </a:outerShdw>
                </a:effectLst>
              </a:rPr>
              <a:t> : </a:t>
            </a:r>
            <a:r>
              <a:rPr lang="en-US" sz="1800" dirty="0" err="1" smtClean="0">
                <a:solidFill>
                  <a:schemeClr val="bg1"/>
                </a:solidFill>
                <a:effectLst>
                  <a:outerShdw blurRad="38100" dist="38100" dir="2700000" algn="tl">
                    <a:srgbClr val="000000"/>
                  </a:outerShdw>
                </a:effectLst>
              </a:rPr>
              <a:t>ObjectContext</a:t>
            </a:r>
            <a:endParaRPr lang="en-US" sz="1800" dirty="0">
              <a:solidFill>
                <a:schemeClr val="bg1"/>
              </a:solidFill>
              <a:effectLst>
                <a:outerShdw blurRad="38100" dist="38100" dir="2700000" algn="tl">
                  <a:srgbClr val="000000"/>
                </a:outerShdw>
              </a:effectLst>
            </a:endParaRP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a:t>
            </a: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    public </a:t>
            </a:r>
            <a:r>
              <a:rPr lang="en-US" sz="1800" dirty="0" smtClean="0">
                <a:solidFill>
                  <a:schemeClr val="bg1"/>
                </a:solidFill>
                <a:effectLst>
                  <a:outerShdw blurRad="38100" dist="38100" dir="2700000" algn="tl">
                    <a:srgbClr val="000000"/>
                  </a:outerShdw>
                </a:effectLst>
              </a:rPr>
              <a:t>Query&lt;Customer</a:t>
            </a:r>
            <a:r>
              <a:rPr lang="en-US" sz="1800" dirty="0">
                <a:solidFill>
                  <a:schemeClr val="bg1"/>
                </a:solidFill>
                <a:effectLst>
                  <a:outerShdw blurRad="38100" dist="38100" dir="2700000" algn="tl">
                    <a:srgbClr val="000000"/>
                  </a:outerShdw>
                </a:effectLst>
              </a:rPr>
              <a:t>&gt; Customers;</a:t>
            </a: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    …</a:t>
            </a: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a:t>
            </a:r>
          </a:p>
        </p:txBody>
      </p:sp>
      <p:sp>
        <p:nvSpPr>
          <p:cNvPr id="476163" name="Rectangle 3"/>
          <p:cNvSpPr>
            <a:spLocks noChangeArrowheads="1"/>
          </p:cNvSpPr>
          <p:nvPr/>
        </p:nvSpPr>
        <p:spPr bwMode="auto">
          <a:xfrm>
            <a:off x="685800" y="3886200"/>
            <a:ext cx="5638800" cy="1658938"/>
          </a:xfrm>
          <a:prstGeom prst="rect">
            <a:avLst/>
          </a:prstGeom>
          <a:solidFill>
            <a:srgbClr val="808080">
              <a:alpha val="34000"/>
            </a:srgbClr>
          </a:solidFill>
          <a:ln w="12700" cap="rnd" algn="ctr">
            <a:solidFill>
              <a:schemeClr val="tx1"/>
            </a:solidFill>
            <a:prstDash val="sysDot"/>
            <a:miter lim="800000"/>
            <a:headEnd/>
            <a:tailEnd/>
          </a:ln>
          <a:effectLst/>
        </p:spPr>
        <p:txBody>
          <a:bodyPr vert="horz" wrap="square" lIns="182880" tIns="137160" rIns="182880" bIns="137160" numCol="1" anchor="t" anchorCtr="0" compatLnSpc="1">
            <a:prstTxWarp prst="textNoShape">
              <a:avLst/>
            </a:prstTxWarp>
            <a:spAutoFit/>
          </a:bodyPr>
          <a:lstStyle/>
          <a:p>
            <a:pPr algn="l" eaLnBrk="1" hangingPunct="1">
              <a:lnSpc>
                <a:spcPct val="100000"/>
              </a:lnSpc>
              <a:spcBef>
                <a:spcPct val="0"/>
              </a:spcBef>
            </a:pPr>
            <a:r>
              <a:rPr lang="en-US" sz="1800" dirty="0" err="1">
                <a:solidFill>
                  <a:schemeClr val="bg1"/>
                </a:solidFill>
                <a:effectLst>
                  <a:outerShdw blurRad="38100" dist="38100" dir="2700000" algn="tl">
                    <a:srgbClr val="000000"/>
                  </a:outerShdw>
                </a:effectLst>
              </a:rPr>
              <a:t>Northwind</a:t>
            </a:r>
            <a:r>
              <a:rPr lang="en-US" sz="1800" dirty="0">
                <a:solidFill>
                  <a:schemeClr val="bg1"/>
                </a:solidFill>
                <a:effectLst>
                  <a:outerShdw blurRad="38100" dist="38100" dir="2700000" algn="tl">
                    <a:srgbClr val="000000"/>
                  </a:outerShdw>
                </a:effectLst>
              </a:rPr>
              <a:t> db = new </a:t>
            </a:r>
            <a:r>
              <a:rPr lang="en-US" sz="1800" dirty="0" err="1">
                <a:solidFill>
                  <a:schemeClr val="bg1"/>
                </a:solidFill>
                <a:effectLst>
                  <a:outerShdw blurRad="38100" dist="38100" dir="2700000" algn="tl">
                    <a:srgbClr val="000000"/>
                  </a:outerShdw>
                </a:effectLst>
              </a:rPr>
              <a:t>Northwind</a:t>
            </a:r>
            <a:r>
              <a:rPr lang="en-US" sz="1800" dirty="0" smtClean="0">
                <a:solidFill>
                  <a:schemeClr val="bg1"/>
                </a:solidFill>
                <a:effectLst>
                  <a:outerShdw blurRad="38100" dist="38100" dir="2700000" algn="tl">
                    <a:srgbClr val="000000"/>
                  </a:outerShdw>
                </a:effectLst>
              </a:rPr>
              <a:t>();</a:t>
            </a:r>
            <a:endParaRPr lang="en-US" sz="1800" dirty="0">
              <a:solidFill>
                <a:schemeClr val="bg1"/>
              </a:solidFill>
              <a:effectLst>
                <a:outerShdw blurRad="38100" dist="38100" dir="2700000" algn="tl">
                  <a:srgbClr val="000000"/>
                </a:outerShdw>
              </a:effectLst>
            </a:endParaRPr>
          </a:p>
          <a:p>
            <a:pPr algn="l" eaLnBrk="1" hangingPunct="1">
              <a:lnSpc>
                <a:spcPct val="100000"/>
              </a:lnSpc>
              <a:spcBef>
                <a:spcPct val="0"/>
              </a:spcBef>
            </a:pPr>
            <a:r>
              <a:rPr lang="en-US" sz="1800" dirty="0" err="1">
                <a:solidFill>
                  <a:schemeClr val="bg1"/>
                </a:solidFill>
                <a:effectLst>
                  <a:outerShdw blurRad="38100" dist="38100" dir="2700000" algn="tl">
                    <a:srgbClr val="000000"/>
                  </a:outerShdw>
                </a:effectLst>
              </a:rPr>
              <a:t>var</a:t>
            </a:r>
            <a:r>
              <a:rPr lang="en-US" sz="1800" dirty="0">
                <a:solidFill>
                  <a:schemeClr val="bg1"/>
                </a:solidFill>
                <a:effectLst>
                  <a:outerShdw blurRad="38100" dist="38100" dir="2700000" algn="tl">
                    <a:srgbClr val="000000"/>
                  </a:outerShdw>
                </a:effectLst>
              </a:rPr>
              <a:t> contacts =</a:t>
            </a: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    from c in </a:t>
            </a:r>
            <a:r>
              <a:rPr lang="en-US" sz="1800" dirty="0" err="1">
                <a:solidFill>
                  <a:schemeClr val="bg1"/>
                </a:solidFill>
                <a:effectLst>
                  <a:outerShdw blurRad="38100" dist="38100" dir="2700000" algn="tl">
                    <a:srgbClr val="000000"/>
                  </a:outerShdw>
                </a:effectLst>
              </a:rPr>
              <a:t>db.Customers</a:t>
            </a:r>
            <a:endParaRPr lang="en-US" sz="1800" dirty="0">
              <a:solidFill>
                <a:schemeClr val="bg1"/>
              </a:solidFill>
              <a:effectLst>
                <a:outerShdw blurRad="38100" dist="38100" dir="2700000" algn="tl">
                  <a:srgbClr val="000000"/>
                </a:outerShdw>
              </a:effectLst>
            </a:endParaRP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    where </a:t>
            </a:r>
            <a:r>
              <a:rPr lang="en-US" sz="1800" dirty="0" err="1">
                <a:solidFill>
                  <a:schemeClr val="bg1"/>
                </a:solidFill>
                <a:effectLst>
                  <a:outerShdw blurRad="38100" dist="38100" dir="2700000" algn="tl">
                    <a:srgbClr val="000000"/>
                  </a:outerShdw>
                </a:effectLst>
              </a:rPr>
              <a:t>c.City</a:t>
            </a:r>
            <a:r>
              <a:rPr lang="en-US" sz="1800" dirty="0">
                <a:solidFill>
                  <a:schemeClr val="bg1"/>
                </a:solidFill>
                <a:effectLst>
                  <a:outerShdw blurRad="38100" dist="38100" dir="2700000" algn="tl">
                    <a:srgbClr val="000000"/>
                  </a:outerShdw>
                </a:effectLst>
              </a:rPr>
              <a:t> == "London"</a:t>
            </a: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    select new { </a:t>
            </a:r>
            <a:r>
              <a:rPr lang="en-US" sz="1800" dirty="0" err="1">
                <a:solidFill>
                  <a:schemeClr val="bg1"/>
                </a:solidFill>
                <a:effectLst>
                  <a:outerShdw blurRad="38100" dist="38100" dir="2700000" algn="tl">
                    <a:srgbClr val="000000"/>
                  </a:outerShdw>
                </a:effectLst>
              </a:rPr>
              <a:t>c.Name</a:t>
            </a:r>
            <a:r>
              <a:rPr lang="en-US" sz="1800" dirty="0">
                <a:solidFill>
                  <a:schemeClr val="bg1"/>
                </a:solidFill>
                <a:effectLst>
                  <a:outerShdw blurRad="38100" dist="38100" dir="2700000" algn="tl">
                    <a:srgbClr val="000000"/>
                  </a:outerShdw>
                </a:effectLst>
              </a:rPr>
              <a:t>, </a:t>
            </a:r>
            <a:r>
              <a:rPr lang="en-US" sz="1800" dirty="0" err="1">
                <a:solidFill>
                  <a:schemeClr val="bg1"/>
                </a:solidFill>
                <a:effectLst>
                  <a:outerShdw blurRad="38100" dist="38100" dir="2700000" algn="tl">
                    <a:srgbClr val="000000"/>
                  </a:outerShdw>
                </a:effectLst>
              </a:rPr>
              <a:t>c.Phone</a:t>
            </a:r>
            <a:r>
              <a:rPr lang="en-US" sz="1800" dirty="0">
                <a:solidFill>
                  <a:schemeClr val="bg1"/>
                </a:solidFill>
                <a:effectLst>
                  <a:outerShdw blurRad="38100" dist="38100" dir="2700000" algn="tl">
                    <a:srgbClr val="000000"/>
                  </a:outerShdw>
                </a:effectLst>
              </a:rPr>
              <a:t> };</a:t>
            </a:r>
          </a:p>
        </p:txBody>
      </p:sp>
      <p:sp>
        <p:nvSpPr>
          <p:cNvPr id="476164" name="Rectangle 4"/>
          <p:cNvSpPr>
            <a:spLocks noGrp="1" noChangeArrowheads="1"/>
          </p:cNvSpPr>
          <p:nvPr>
            <p:ph type="title"/>
          </p:nvPr>
        </p:nvSpPr>
        <p:spPr>
          <a:xfrm>
            <a:off x="457200" y="274638"/>
            <a:ext cx="8229600" cy="944562"/>
          </a:xfrm>
        </p:spPr>
        <p:txBody>
          <a:bodyPr/>
          <a:lstStyle/>
          <a:p>
            <a:r>
              <a:rPr lang="en-US" dirty="0" smtClean="0">
                <a:effectLst>
                  <a:outerShdw blurRad="38100" dist="38100" dir="2700000" algn="tl">
                    <a:srgbClr val="000000"/>
                  </a:outerShdw>
                </a:effectLst>
              </a:rPr>
              <a:t>LINQ to Entities</a:t>
            </a:r>
            <a:endParaRPr lang="en-US" dirty="0">
              <a:effectLst>
                <a:outerShdw blurRad="38100" dist="38100" dir="2700000" algn="tl">
                  <a:srgbClr val="000000"/>
                </a:outerShdw>
              </a:effectLst>
            </a:endParaRPr>
          </a:p>
        </p:txBody>
      </p:sp>
      <p:sp>
        <p:nvSpPr>
          <p:cNvPr id="476166" name="AutoShape 6"/>
          <p:cNvSpPr>
            <a:spLocks noChangeArrowheads="1"/>
          </p:cNvSpPr>
          <p:nvPr/>
        </p:nvSpPr>
        <p:spPr bwMode="auto">
          <a:xfrm>
            <a:off x="5334000" y="1295400"/>
            <a:ext cx="1905000" cy="838200"/>
          </a:xfrm>
          <a:prstGeom prst="wedgeRoundRectCallout">
            <a:avLst>
              <a:gd name="adj1" fmla="val -89881"/>
              <a:gd name="adj2" fmla="val 5870"/>
              <a:gd name="adj3" fmla="val 16667"/>
            </a:avLst>
          </a:prstGeom>
          <a:solidFill>
            <a:schemeClr val="bg1"/>
          </a:solidFill>
          <a:ln w="12700">
            <a:solidFill>
              <a:schemeClr val="tx1"/>
            </a:solid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eaLnBrk="1" hangingPunct="1">
              <a:lnSpc>
                <a:spcPct val="90000"/>
              </a:lnSpc>
              <a:spcBef>
                <a:spcPct val="0"/>
              </a:spcBef>
            </a:pPr>
            <a:r>
              <a:rPr lang="en-US" sz="1800" dirty="0"/>
              <a:t>Classes describe data</a:t>
            </a:r>
          </a:p>
        </p:txBody>
      </p:sp>
      <p:sp>
        <p:nvSpPr>
          <p:cNvPr id="476167" name="AutoShape 7"/>
          <p:cNvSpPr>
            <a:spLocks noChangeArrowheads="1"/>
          </p:cNvSpPr>
          <p:nvPr/>
        </p:nvSpPr>
        <p:spPr bwMode="auto">
          <a:xfrm>
            <a:off x="5334000" y="3352800"/>
            <a:ext cx="1905000" cy="838200"/>
          </a:xfrm>
          <a:prstGeom prst="wedgeRoundRectCallout">
            <a:avLst>
              <a:gd name="adj1" fmla="val -89917"/>
              <a:gd name="adj2" fmla="val 42046"/>
              <a:gd name="adj3" fmla="val 16667"/>
            </a:avLst>
          </a:prstGeom>
          <a:solidFill>
            <a:schemeClr val="bg1"/>
          </a:solidFill>
          <a:ln w="12700" algn="ctr">
            <a:solidFill>
              <a:schemeClr val="tx1"/>
            </a:solid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eaLnBrk="1" hangingPunct="1">
              <a:lnSpc>
                <a:spcPct val="90000"/>
              </a:lnSpc>
              <a:spcBef>
                <a:spcPct val="0"/>
              </a:spcBef>
            </a:pPr>
            <a:r>
              <a:rPr lang="en-US" sz="1800"/>
              <a:t>Strongly typed connection</a:t>
            </a:r>
          </a:p>
        </p:txBody>
      </p:sp>
      <p:sp>
        <p:nvSpPr>
          <p:cNvPr id="476168" name="AutoShape 8"/>
          <p:cNvSpPr>
            <a:spLocks noChangeArrowheads="1"/>
          </p:cNvSpPr>
          <p:nvPr/>
        </p:nvSpPr>
        <p:spPr bwMode="auto">
          <a:xfrm>
            <a:off x="5029200" y="4343400"/>
            <a:ext cx="1905000" cy="838200"/>
          </a:xfrm>
          <a:prstGeom prst="wedgeRoundRectCallout">
            <a:avLst>
              <a:gd name="adj1" fmla="val -105750"/>
              <a:gd name="adj2" fmla="val 15532"/>
              <a:gd name="adj3" fmla="val 16667"/>
            </a:avLst>
          </a:prstGeom>
          <a:solidFill>
            <a:schemeClr val="bg1"/>
          </a:solidFill>
          <a:ln w="12700" algn="ctr">
            <a:solidFill>
              <a:schemeClr val="tx1"/>
            </a:solid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eaLnBrk="1" hangingPunct="1">
              <a:lnSpc>
                <a:spcPct val="90000"/>
              </a:lnSpc>
              <a:spcBef>
                <a:spcPct val="0"/>
              </a:spcBef>
            </a:pPr>
            <a:r>
              <a:rPr lang="en-US" sz="1800"/>
              <a:t>Integrated query syntax</a:t>
            </a:r>
          </a:p>
        </p:txBody>
      </p:sp>
      <p:sp>
        <p:nvSpPr>
          <p:cNvPr id="476169" name="AutoShape 9"/>
          <p:cNvSpPr>
            <a:spLocks noChangeArrowheads="1"/>
          </p:cNvSpPr>
          <p:nvPr/>
        </p:nvSpPr>
        <p:spPr bwMode="auto">
          <a:xfrm>
            <a:off x="4800600" y="5334000"/>
            <a:ext cx="1905000" cy="838200"/>
          </a:xfrm>
          <a:prstGeom prst="wedgeRoundRectCallout">
            <a:avLst>
              <a:gd name="adj1" fmla="val -70381"/>
              <a:gd name="adj2" fmla="val -41748"/>
              <a:gd name="adj3" fmla="val 16667"/>
            </a:avLst>
          </a:prstGeom>
          <a:solidFill>
            <a:schemeClr val="bg1"/>
          </a:solidFill>
          <a:ln w="12700" algn="ctr">
            <a:solidFill>
              <a:schemeClr val="tx1"/>
            </a:solid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eaLnBrk="1" hangingPunct="1">
              <a:lnSpc>
                <a:spcPct val="90000"/>
              </a:lnSpc>
              <a:spcBef>
                <a:spcPct val="0"/>
              </a:spcBef>
            </a:pPr>
            <a:r>
              <a:rPr lang="en-US" sz="1800"/>
              <a:t>Strongly typed results</a:t>
            </a:r>
          </a:p>
        </p:txBody>
      </p:sp>
      <p:sp>
        <p:nvSpPr>
          <p:cNvPr id="476170" name="AutoShape 10"/>
          <p:cNvSpPr>
            <a:spLocks noChangeArrowheads="1"/>
          </p:cNvSpPr>
          <p:nvPr/>
        </p:nvSpPr>
        <p:spPr bwMode="auto">
          <a:xfrm>
            <a:off x="5638800" y="2362200"/>
            <a:ext cx="1905000" cy="838200"/>
          </a:xfrm>
          <a:prstGeom prst="wedgeRoundRectCallout">
            <a:avLst>
              <a:gd name="adj1" fmla="val -81500"/>
              <a:gd name="adj2" fmla="val 18940"/>
              <a:gd name="adj3" fmla="val 16667"/>
            </a:avLst>
          </a:prstGeom>
          <a:solidFill>
            <a:schemeClr val="bg1"/>
          </a:solidFill>
          <a:ln w="12700" algn="ctr">
            <a:solidFill>
              <a:schemeClr val="tx1"/>
            </a:solid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eaLnBrk="1" hangingPunct="1">
              <a:lnSpc>
                <a:spcPct val="90000"/>
              </a:lnSpc>
              <a:spcBef>
                <a:spcPct val="0"/>
              </a:spcBef>
            </a:pPr>
            <a:r>
              <a:rPr lang="en-US" sz="1800" dirty="0" smtClean="0"/>
              <a:t>Strongly typed queries</a:t>
            </a:r>
            <a:endParaRPr lang="en-US"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6166"/>
                                        </p:tgtEl>
                                        <p:attrNameLst>
                                          <p:attrName>style.visibility</p:attrName>
                                        </p:attrNameLst>
                                      </p:cBhvr>
                                      <p:to>
                                        <p:strVal val="visible"/>
                                      </p:to>
                                    </p:set>
                                    <p:animEffect transition="in" filter="fade">
                                      <p:cBhvr>
                                        <p:cTn id="7" dur="500"/>
                                        <p:tgtEl>
                                          <p:spTgt spid="4761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76170"/>
                                        </p:tgtEl>
                                        <p:attrNameLst>
                                          <p:attrName>style.visibility</p:attrName>
                                        </p:attrNameLst>
                                      </p:cBhvr>
                                      <p:to>
                                        <p:strVal val="visible"/>
                                      </p:to>
                                    </p:set>
                                    <p:animEffect transition="in" filter="fade">
                                      <p:cBhvr>
                                        <p:cTn id="12" dur="500"/>
                                        <p:tgtEl>
                                          <p:spTgt spid="47617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76163"/>
                                        </p:tgtEl>
                                        <p:attrNameLst>
                                          <p:attrName>style.visibility</p:attrName>
                                        </p:attrNameLst>
                                      </p:cBhvr>
                                      <p:to>
                                        <p:strVal val="visible"/>
                                      </p:to>
                                    </p:set>
                                    <p:animEffect transition="in" filter="fade">
                                      <p:cBhvr>
                                        <p:cTn id="17" dur="500"/>
                                        <p:tgtEl>
                                          <p:spTgt spid="47616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76167"/>
                                        </p:tgtEl>
                                        <p:attrNameLst>
                                          <p:attrName>style.visibility</p:attrName>
                                        </p:attrNameLst>
                                      </p:cBhvr>
                                      <p:to>
                                        <p:strVal val="visible"/>
                                      </p:to>
                                    </p:set>
                                    <p:animEffect transition="in" filter="fade">
                                      <p:cBhvr>
                                        <p:cTn id="22" dur="500"/>
                                        <p:tgtEl>
                                          <p:spTgt spid="47616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76168"/>
                                        </p:tgtEl>
                                        <p:attrNameLst>
                                          <p:attrName>style.visibility</p:attrName>
                                        </p:attrNameLst>
                                      </p:cBhvr>
                                      <p:to>
                                        <p:strVal val="visible"/>
                                      </p:to>
                                    </p:set>
                                    <p:animEffect transition="in" filter="fade">
                                      <p:cBhvr>
                                        <p:cTn id="27" dur="500"/>
                                        <p:tgtEl>
                                          <p:spTgt spid="47616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76169"/>
                                        </p:tgtEl>
                                        <p:attrNameLst>
                                          <p:attrName>style.visibility</p:attrName>
                                        </p:attrNameLst>
                                      </p:cBhvr>
                                      <p:to>
                                        <p:strVal val="visible"/>
                                      </p:to>
                                    </p:set>
                                    <p:animEffect transition="in" filter="fade">
                                      <p:cBhvr>
                                        <p:cTn id="32" dur="500"/>
                                        <p:tgtEl>
                                          <p:spTgt spid="476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6163" grpId="0" animBg="1"/>
      <p:bldP spid="476166" grpId="0" animBg="1"/>
      <p:bldP spid="476167" grpId="0" animBg="1"/>
      <p:bldP spid="476168" grpId="0" animBg="1"/>
      <p:bldP spid="476169" grpId="0" animBg="1"/>
      <p:bldP spid="47617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ADO.NET Entity Framework (1/2)</a:t>
            </a:r>
            <a:endParaRPr lang="en-US" dirty="0"/>
          </a:p>
        </p:txBody>
      </p:sp>
      <p:sp>
        <p:nvSpPr>
          <p:cNvPr id="4" name="Text Placeholder 2"/>
          <p:cNvSpPr>
            <a:spLocks noGrp="1"/>
          </p:cNvSpPr>
          <p:nvPr>
            <p:ph idx="1"/>
          </p:nvPr>
        </p:nvSpPr>
        <p:spPr>
          <a:xfrm>
            <a:off x="457200" y="1447800"/>
            <a:ext cx="8229600" cy="4525963"/>
          </a:xfrm>
        </p:spPr>
        <p:txBody>
          <a:bodyPr/>
          <a:lstStyle/>
          <a:p>
            <a:r>
              <a:rPr lang="en-US" sz="2400" dirty="0" smtClean="0"/>
              <a:t>"Client Views" map existing relational schema to a rich conceptual entity model</a:t>
            </a:r>
          </a:p>
          <a:p>
            <a:pPr lvl="1"/>
            <a:r>
              <a:rPr lang="en-US" sz="2000" dirty="0" smtClean="0"/>
              <a:t>Conceptual entity model exposes concepts that make sense to your application</a:t>
            </a:r>
          </a:p>
          <a:p>
            <a:pPr lvl="1"/>
            <a:r>
              <a:rPr lang="en-US" sz="2000" dirty="0" smtClean="0"/>
              <a:t>Different apps may have different views of the same data</a:t>
            </a:r>
          </a:p>
          <a:p>
            <a:pPr lvl="1"/>
            <a:r>
              <a:rPr lang="en-US" sz="2000" dirty="0" smtClean="0"/>
              <a:t>Application and storage schemas may evolve independently</a:t>
            </a:r>
          </a:p>
          <a:p>
            <a:r>
              <a:rPr lang="en-US" sz="2400" dirty="0" smtClean="0"/>
              <a:t>Exposed as an "Entity Client" ADO.NET Data Provider</a:t>
            </a:r>
          </a:p>
          <a:p>
            <a:pPr lvl="1"/>
            <a:r>
              <a:rPr lang="en-US" sz="2000" dirty="0" smtClean="0"/>
              <a:t>Common, familiar ADO.NET Programming pattern</a:t>
            </a:r>
          </a:p>
          <a:p>
            <a:pPr lvl="2"/>
            <a:r>
              <a:rPr lang="en-US" sz="1800" dirty="0" smtClean="0"/>
              <a:t>Compatible with existing applications/tools</a:t>
            </a:r>
          </a:p>
          <a:p>
            <a:pPr lvl="1"/>
            <a:r>
              <a:rPr lang="en-US" sz="2000" dirty="0" smtClean="0"/>
              <a:t>Canonical Entity SQL “</a:t>
            </a:r>
            <a:r>
              <a:rPr lang="en-US" sz="2000" dirty="0" err="1" smtClean="0"/>
              <a:t>eSQL</a:t>
            </a:r>
            <a:r>
              <a:rPr lang="en-US" sz="2000" dirty="0" smtClean="0"/>
              <a:t>” used to query Conceptual Model</a:t>
            </a:r>
          </a:p>
          <a:p>
            <a:r>
              <a:rPr lang="en-US" sz="2400" dirty="0" smtClean="0"/>
              <a:t>Supports 3</a:t>
            </a:r>
            <a:r>
              <a:rPr lang="en-US" sz="2400" baseline="30000" dirty="0" smtClean="0"/>
              <a:t>rd</a:t>
            </a:r>
            <a:r>
              <a:rPr lang="en-US" sz="2400" dirty="0" smtClean="0"/>
              <a:t> party ADO.NET Data Providers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fade">
                                      <p:cBhvr>
                                        <p:cTn id="37" dur="5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fade">
                                      <p:cBhvr>
                                        <p:cTn id="42" dur="500"/>
                                        <p:tgtEl>
                                          <p:spTgt spid="4">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4">
                                            <p:txEl>
                                              <p:pRg st="8" end="8"/>
                                            </p:txEl>
                                          </p:spTgt>
                                        </p:tgtEl>
                                        <p:attrNameLst>
                                          <p:attrName>style.visibility</p:attrName>
                                        </p:attrNameLst>
                                      </p:cBhvr>
                                      <p:to>
                                        <p:strVal val="visible"/>
                                      </p:to>
                                    </p:set>
                                    <p:animEffect transition="in" filter="fade">
                                      <p:cBhvr>
                                        <p:cTn id="47"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ADO.NET Entity Framework</a:t>
            </a:r>
            <a:r>
              <a:rPr lang="en-US" baseline="0" dirty="0" smtClean="0"/>
              <a:t> (2/2)</a:t>
            </a:r>
            <a:endParaRPr lang="en-US" dirty="0"/>
          </a:p>
        </p:txBody>
      </p:sp>
      <p:sp>
        <p:nvSpPr>
          <p:cNvPr id="3" name="Content Placeholder 2"/>
          <p:cNvSpPr>
            <a:spLocks noGrp="1"/>
          </p:cNvSpPr>
          <p:nvPr>
            <p:ph idx="1"/>
          </p:nvPr>
        </p:nvSpPr>
        <p:spPr/>
        <p:txBody>
          <a:bodyPr/>
          <a:lstStyle/>
          <a:p>
            <a:pPr marL="569913" indent="-569913">
              <a:buFontTx/>
              <a:buBlip>
                <a:blip r:embed="rId3"/>
              </a:buBlip>
              <a:defRPr/>
            </a:pPr>
            <a:r>
              <a:rPr lang="en-US" sz="2800" dirty="0" smtClean="0"/>
              <a:t>Entities presented as CLR Objects</a:t>
            </a:r>
          </a:p>
          <a:p>
            <a:pPr marL="969963" lvl="1" indent="-569913">
              <a:buFontTx/>
              <a:buBlip>
                <a:blip r:embed="rId3"/>
              </a:buBlip>
              <a:defRPr/>
            </a:pPr>
            <a:r>
              <a:rPr lang="en-US" sz="2400" dirty="0" smtClean="0"/>
              <a:t>Work with higher level "</a:t>
            </a:r>
            <a:r>
              <a:rPr lang="en-US" sz="2400" dirty="0" err="1" smtClean="0"/>
              <a:t>ObjectContext</a:t>
            </a:r>
            <a:r>
              <a:rPr lang="en-US" sz="2400" dirty="0" smtClean="0"/>
              <a:t>"</a:t>
            </a:r>
          </a:p>
          <a:p>
            <a:pPr marL="1370013" lvl="2" indent="-569913">
              <a:buFontTx/>
              <a:buBlip>
                <a:blip r:embed="rId3"/>
              </a:buBlip>
              <a:defRPr/>
            </a:pPr>
            <a:r>
              <a:rPr lang="en-US" sz="1800" dirty="0" smtClean="0"/>
              <a:t>Tracks object identity, changes</a:t>
            </a:r>
          </a:p>
          <a:p>
            <a:pPr marL="969963" lvl="1" indent="-569913">
              <a:buFontTx/>
              <a:buBlip>
                <a:blip r:embed="rId3"/>
              </a:buBlip>
              <a:defRPr/>
            </a:pPr>
            <a:r>
              <a:rPr lang="en-US" sz="2400" dirty="0" smtClean="0"/>
              <a:t>Query through Entity SQL or LINQ queries</a:t>
            </a:r>
          </a:p>
          <a:p>
            <a:pPr marL="569913" indent="-569913">
              <a:buFontTx/>
              <a:buBlip>
                <a:blip r:embed="rId3"/>
              </a:buBlip>
              <a:defRPr/>
            </a:pPr>
            <a:r>
              <a:rPr lang="en-US" sz="2800" dirty="0" smtClean="0"/>
              <a:t>Entity Data Model Designer</a:t>
            </a:r>
          </a:p>
          <a:p>
            <a:pPr marL="969963" lvl="1" indent="-569913">
              <a:buFontTx/>
              <a:buBlip>
                <a:blip r:embed="rId3"/>
              </a:buBlip>
              <a:defRPr/>
            </a:pPr>
            <a:r>
              <a:rPr lang="en-US" sz="2400" dirty="0" smtClean="0"/>
              <a:t>Integrated into the Orcas IDE</a:t>
            </a:r>
          </a:p>
          <a:p>
            <a:pPr marL="969963" lvl="1" indent="-569913">
              <a:buFontTx/>
              <a:buBlip>
                <a:blip r:embed="rId3"/>
              </a:buBlip>
              <a:defRPr/>
            </a:pPr>
            <a:r>
              <a:rPr lang="en-US" sz="2400" dirty="0" smtClean="0"/>
              <a:t>Create entities from scratch or generate EDM models from an existing database</a:t>
            </a:r>
          </a:p>
          <a:p>
            <a:pPr marL="969963" lvl="1" indent="-569913">
              <a:buFontTx/>
              <a:buBlip>
                <a:blip r:embed="rId3"/>
              </a:buBlip>
              <a:defRPr/>
            </a:pPr>
            <a:r>
              <a:rPr lang="en-US" sz="2400" dirty="0" smtClean="0"/>
              <a:t>Easily consume existing EDM models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lstStyle/>
          <a:p>
            <a:r>
              <a:rPr lang="en-US" dirty="0" smtClean="0"/>
              <a:t>Data Access &amp; Programmability in Orcas</a:t>
            </a:r>
            <a:endParaRPr lang="en-US" dirty="0"/>
          </a:p>
        </p:txBody>
      </p:sp>
      <p:sp>
        <p:nvSpPr>
          <p:cNvPr id="3" name="Content Placeholder 2"/>
          <p:cNvSpPr>
            <a:spLocks noGrp="1"/>
          </p:cNvSpPr>
          <p:nvPr>
            <p:ph idx="1"/>
          </p:nvPr>
        </p:nvSpPr>
        <p:spPr/>
        <p:txBody>
          <a:bodyPr/>
          <a:lstStyle/>
          <a:p>
            <a:pPr marL="461963" indent="-461963"/>
            <a:r>
              <a:rPr lang="en-US" dirty="0" smtClean="0"/>
              <a:t>Work with data in a way that makes sense to your application and your business</a:t>
            </a:r>
          </a:p>
          <a:p>
            <a:pPr marL="461963" indent="-461963"/>
            <a:r>
              <a:rPr lang="en-US" dirty="0" smtClean="0"/>
              <a:t>Quickly and easily map existing, relational data to objects or entities using visual designers</a:t>
            </a:r>
          </a:p>
          <a:p>
            <a:pPr marL="461963" indent="-461963"/>
            <a:r>
              <a:rPr lang="en-US" dirty="0" smtClean="0"/>
              <a:t>Query data with LINQ, a standardized querying language integrated directly into </a:t>
            </a:r>
            <a:r>
              <a:rPr lang="en-US" dirty="0" err="1" smtClean="0"/>
              <a:t>.Net</a:t>
            </a:r>
            <a:r>
              <a:rPr lang="en-US" dirty="0" smtClean="0"/>
              <a:t> languages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0" y="228600"/>
            <a:ext cx="5960671" cy="523220"/>
          </a:xfrm>
          <a:prstGeom prst="rect">
            <a:avLst/>
          </a:prstGeom>
          <a:noFill/>
        </p:spPr>
        <p:txBody>
          <a:bodyPr wrap="none" rtlCol="0">
            <a:spAutoFit/>
          </a:bodyPr>
          <a:lstStyle/>
          <a:p>
            <a:r>
              <a:rPr lang="en-US" sz="2800" b="1" dirty="0" smtClean="0">
                <a:solidFill>
                  <a:schemeClr val="accent1"/>
                </a:solidFill>
              </a:rPr>
              <a:t>Resources: </a:t>
            </a:r>
            <a:r>
              <a:rPr lang="en-US" sz="2000" b="1" dirty="0" smtClean="0">
                <a:solidFill>
                  <a:schemeClr val="accent1"/>
                </a:solidFill>
              </a:rPr>
              <a:t>(via www.shrinkster.com/_ _ _)</a:t>
            </a:r>
            <a:endParaRPr lang="en-US" sz="2000" b="1" dirty="0">
              <a:solidFill>
                <a:schemeClr val="accent1"/>
              </a:solidFill>
            </a:endParaRPr>
          </a:p>
        </p:txBody>
      </p:sp>
      <p:sp>
        <p:nvSpPr>
          <p:cNvPr id="5" name="Rectangle 3"/>
          <p:cNvSpPr txBox="1">
            <a:spLocks noChangeArrowheads="1"/>
          </p:cNvSpPr>
          <p:nvPr/>
        </p:nvSpPr>
        <p:spPr>
          <a:xfrm>
            <a:off x="381000" y="838200"/>
            <a:ext cx="8356600" cy="5791200"/>
          </a:xfrm>
          <a:prstGeom prst="rect">
            <a:avLst/>
          </a:prstGeom>
        </p:spPr>
        <p:txBody>
          <a:bodyPr/>
          <a:lstStyle/>
          <a:p>
            <a:pPr marL="342900" marR="0" lvl="0" indent="-342900" algn="l" defTabSz="-13873163" rtl="0" eaLnBrk="1" fontAlgn="base" latinLnBrk="0" hangingPunct="1">
              <a:lnSpc>
                <a:spcPct val="100000"/>
              </a:lnSpc>
              <a:spcBef>
                <a:spcPct val="50000"/>
              </a:spcBef>
              <a:spcAft>
                <a:spcPct val="0"/>
              </a:spcAft>
              <a:buClrTx/>
              <a:buSzPct val="70000"/>
              <a:buFontTx/>
              <a:buBlip>
                <a:blip r:embed="rId3"/>
              </a:buBlip>
              <a:tabLst/>
              <a:defRPr/>
            </a:pPr>
            <a:r>
              <a:rPr kumimoji="0" lang="en-US" sz="2400" b="0" i="0" u="none" strike="noStrike" kern="0" cap="none" spc="0" normalizeH="0" baseline="0" noProof="0" dirty="0" smtClean="0">
                <a:ln>
                  <a:noFill/>
                </a:ln>
                <a:solidFill>
                  <a:schemeClr val="accent1"/>
                </a:solidFill>
                <a:effectLst>
                  <a:outerShdw blurRad="38100" dist="38100" dir="2700000" algn="tl">
                    <a:srgbClr val="000000"/>
                  </a:outerShdw>
                </a:effectLst>
                <a:uLnTx/>
                <a:uFillTx/>
                <a:latin typeface="+mn-lt"/>
              </a:rPr>
              <a:t>LINQ Project on MSDN</a:t>
            </a:r>
            <a:r>
              <a:rPr kumimoji="0" lang="en-US" sz="2400" b="0" i="0" u="none" strike="noStrike" kern="0" cap="none" spc="0" normalizeH="0" noProof="0" dirty="0" smtClean="0">
                <a:ln>
                  <a:noFill/>
                </a:ln>
                <a:solidFill>
                  <a:schemeClr val="accent1"/>
                </a:solidFill>
                <a:effectLst>
                  <a:outerShdw blurRad="38100" dist="38100" dir="2700000" algn="tl">
                    <a:srgbClr val="000000"/>
                  </a:outerShdw>
                </a:effectLst>
                <a:uLnTx/>
                <a:uFillTx/>
                <a:latin typeface="+mn-lt"/>
              </a:rPr>
              <a:t> </a:t>
            </a:r>
            <a:r>
              <a:rPr kumimoji="0" lang="en-US" sz="2400" b="0" i="0" u="none" strike="noStrike" kern="0" cap="none" spc="0" normalizeH="0" noProof="0" dirty="0" smtClean="0">
                <a:ln>
                  <a:noFill/>
                </a:ln>
                <a:solidFill>
                  <a:schemeClr val="accent1"/>
                </a:solidFill>
                <a:effectLst>
                  <a:outerShdw blurRad="38100" dist="38100" dir="2700000" algn="tl">
                    <a:srgbClr val="000000"/>
                  </a:outerShdw>
                </a:effectLst>
                <a:uLnTx/>
                <a:uFillTx/>
                <a:latin typeface="+mn-lt"/>
              </a:rPr>
              <a:t>(</a:t>
            </a:r>
            <a:r>
              <a:rPr kumimoji="0" lang="en-US" sz="2400" b="0" i="0" u="none" strike="noStrike" kern="0" cap="none" spc="0" normalizeH="0" noProof="0" dirty="0" smtClean="0">
                <a:ln>
                  <a:noFill/>
                </a:ln>
                <a:solidFill>
                  <a:schemeClr val="accent1"/>
                </a:solidFill>
                <a:effectLst>
                  <a:outerShdw blurRad="38100" dist="38100" dir="2700000" algn="tl">
                    <a:srgbClr val="000000"/>
                  </a:outerShdw>
                </a:effectLst>
                <a:uLnTx/>
                <a:uFillTx/>
                <a:latin typeface="+mn-lt"/>
              </a:rPr>
              <a:t>ow3) </a:t>
            </a:r>
            <a:endParaRPr lang="en-US" sz="2400" kern="0" dirty="0" smtClean="0">
              <a:solidFill>
                <a:schemeClr val="accent1"/>
              </a:solidFill>
              <a:effectLst>
                <a:outerShdw blurRad="38100" dist="38100" dir="2700000" algn="tl">
                  <a:srgbClr val="000000"/>
                </a:outerShdw>
              </a:effectLst>
            </a:endParaRPr>
          </a:p>
          <a:p>
            <a:pPr marL="342900" indent="-342900" defTabSz="-13873163" fontAlgn="base">
              <a:spcBef>
                <a:spcPct val="50000"/>
              </a:spcBef>
              <a:spcAft>
                <a:spcPct val="0"/>
              </a:spcAft>
              <a:buSzPct val="70000"/>
              <a:buFontTx/>
              <a:buBlip>
                <a:blip r:embed="rId3"/>
              </a:buBlip>
            </a:pPr>
            <a:r>
              <a:rPr kumimoji="0" lang="en-US" sz="2400" b="0" i="0" u="none" strike="noStrike" kern="0" cap="none" spc="0" normalizeH="0" noProof="0" dirty="0" smtClean="0">
                <a:ln>
                  <a:noFill/>
                </a:ln>
                <a:solidFill>
                  <a:schemeClr val="accent1"/>
                </a:solidFill>
                <a:effectLst>
                  <a:outerShdw blurRad="38100" dist="38100" dir="2700000" algn="tl">
                    <a:srgbClr val="000000"/>
                  </a:outerShdw>
                </a:effectLst>
                <a:uLnTx/>
                <a:uFillTx/>
                <a:latin typeface="+mn-lt"/>
              </a:rPr>
              <a:t>DNR: Dan Simmons on Entity Framework (</a:t>
            </a:r>
            <a:r>
              <a:rPr kumimoji="0" lang="en-US" sz="2400" b="0" i="0" u="none" strike="noStrike" kern="0" cap="none" spc="0" normalizeH="0" noProof="0" dirty="0" err="1" smtClean="0">
                <a:ln>
                  <a:noFill/>
                </a:ln>
                <a:solidFill>
                  <a:schemeClr val="accent1"/>
                </a:solidFill>
                <a:effectLst>
                  <a:outerShdw blurRad="38100" dist="38100" dir="2700000" algn="tl">
                    <a:srgbClr val="000000"/>
                  </a:outerShdw>
                </a:effectLst>
                <a:uLnTx/>
                <a:uFillTx/>
                <a:latin typeface="+mn-lt"/>
              </a:rPr>
              <a:t>oty</a:t>
            </a:r>
            <a:r>
              <a:rPr kumimoji="0" lang="en-US" sz="2400" b="0" i="0" u="none" strike="noStrike" kern="0" cap="none" spc="0" normalizeH="0" noProof="0" dirty="0" smtClean="0">
                <a:ln>
                  <a:noFill/>
                </a:ln>
                <a:solidFill>
                  <a:schemeClr val="accent1"/>
                </a:solidFill>
                <a:effectLst>
                  <a:outerShdw blurRad="38100" dist="38100" dir="2700000" algn="tl">
                    <a:srgbClr val="000000"/>
                  </a:outerShdw>
                </a:effectLst>
                <a:uLnTx/>
                <a:uFillTx/>
                <a:latin typeface="+mn-lt"/>
              </a:rPr>
              <a:t>)</a:t>
            </a:r>
          </a:p>
          <a:p>
            <a:pPr marL="342900" indent="-342900" defTabSz="-13873163" fontAlgn="base">
              <a:spcBef>
                <a:spcPct val="50000"/>
              </a:spcBef>
              <a:spcAft>
                <a:spcPct val="0"/>
              </a:spcAft>
              <a:buSzPct val="70000"/>
              <a:buFontTx/>
              <a:buBlip>
                <a:blip r:embed="rId3"/>
              </a:buBlip>
            </a:pPr>
            <a:r>
              <a:rPr lang="en-US" sz="2400" kern="0" dirty="0" smtClean="0">
                <a:solidFill>
                  <a:schemeClr val="accent1"/>
                </a:solidFill>
                <a:effectLst>
                  <a:outerShdw blurRad="38100" dist="38100" dir="2700000" algn="tl">
                    <a:srgbClr val="000000"/>
                  </a:outerShdw>
                </a:effectLst>
              </a:rPr>
              <a:t>MSDN Articles in June issue.</a:t>
            </a:r>
          </a:p>
          <a:p>
            <a:pPr marL="342900" indent="-342900" defTabSz="-13873163" fontAlgn="base">
              <a:spcBef>
                <a:spcPct val="50000"/>
              </a:spcBef>
              <a:spcAft>
                <a:spcPct val="0"/>
              </a:spcAft>
              <a:buSzPct val="70000"/>
              <a:buFontTx/>
              <a:buBlip>
                <a:blip r:embed="rId3"/>
              </a:buBlip>
            </a:pPr>
            <a:r>
              <a:rPr kumimoji="0" lang="en-US" sz="2400" b="0" i="0" u="none" strike="noStrike" kern="0" cap="none" spc="0" normalizeH="0" noProof="0" dirty="0" smtClean="0">
                <a:ln>
                  <a:noFill/>
                </a:ln>
                <a:solidFill>
                  <a:schemeClr val="accent1"/>
                </a:solidFill>
                <a:effectLst>
                  <a:outerShdw blurRad="38100" dist="38100" dir="2700000" algn="tl">
                    <a:srgbClr val="000000"/>
                  </a:outerShdw>
                </a:effectLst>
                <a:uLnTx/>
                <a:uFillTx/>
                <a:latin typeface="+mn-lt"/>
              </a:rPr>
              <a:t>LINQ to Amazon (ov3)</a:t>
            </a:r>
          </a:p>
          <a:p>
            <a:pPr marL="342900" indent="-342900" defTabSz="-13873163" fontAlgn="base">
              <a:spcBef>
                <a:spcPct val="50000"/>
              </a:spcBef>
              <a:spcAft>
                <a:spcPct val="0"/>
              </a:spcAft>
              <a:buSzPct val="70000"/>
              <a:buFontTx/>
              <a:buBlip>
                <a:blip r:embed="rId3"/>
              </a:buBlip>
            </a:pPr>
            <a:r>
              <a:rPr kumimoji="0" lang="en-US" sz="2400" b="0" i="0" u="none" strike="noStrike" kern="0" cap="none" spc="0" normalizeH="0" noProof="0" dirty="0" smtClean="0">
                <a:ln>
                  <a:noFill/>
                </a:ln>
                <a:solidFill>
                  <a:schemeClr val="accent1"/>
                </a:solidFill>
                <a:effectLst>
                  <a:outerShdw blurRad="38100" dist="38100" dir="2700000" algn="tl">
                    <a:srgbClr val="000000"/>
                  </a:outerShdw>
                </a:effectLst>
                <a:uLnTx/>
                <a:uFillTx/>
                <a:latin typeface="+mn-lt"/>
              </a:rPr>
              <a:t>101 LINQ Samples (ov8)</a:t>
            </a:r>
          </a:p>
          <a:p>
            <a:pPr marL="342900" indent="-342900" defTabSz="-13873163" fontAlgn="base">
              <a:spcBef>
                <a:spcPct val="50000"/>
              </a:spcBef>
              <a:spcAft>
                <a:spcPct val="0"/>
              </a:spcAft>
              <a:buSzPct val="70000"/>
              <a:buFontTx/>
              <a:buBlip>
                <a:blip r:embed="rId3"/>
              </a:buBlip>
            </a:pPr>
            <a:r>
              <a:rPr kumimoji="0" lang="en-US" sz="2400" b="0" i="0" u="none" strike="noStrike" kern="0" cap="none" spc="0" normalizeH="0" noProof="0" dirty="0" smtClean="0">
                <a:ln>
                  <a:noFill/>
                </a:ln>
                <a:solidFill>
                  <a:schemeClr val="accent1"/>
                </a:solidFill>
                <a:effectLst>
                  <a:outerShdw blurRad="38100" dist="38100" dir="2700000" algn="tl">
                    <a:srgbClr val="000000"/>
                  </a:outerShdw>
                </a:effectLst>
                <a:uLnTx/>
                <a:uFillTx/>
                <a:latin typeface="+mn-lt"/>
              </a:rPr>
              <a:t>DNR: ORM </a:t>
            </a:r>
            <a:r>
              <a:rPr kumimoji="0" lang="en-US" sz="2400" b="0" i="0" u="none" strike="noStrike" kern="0" cap="none" spc="0" normalizeH="0" noProof="0" dirty="0" err="1" smtClean="0">
                <a:ln>
                  <a:noFill/>
                </a:ln>
                <a:solidFill>
                  <a:schemeClr val="accent1"/>
                </a:solidFill>
                <a:effectLst>
                  <a:outerShdw blurRad="38100" dist="38100" dir="2700000" algn="tl">
                    <a:srgbClr val="000000"/>
                  </a:outerShdw>
                </a:effectLst>
                <a:uLnTx/>
                <a:uFillTx/>
                <a:latin typeface="+mn-lt"/>
              </a:rPr>
              <a:t>Smackdown</a:t>
            </a:r>
            <a:r>
              <a:rPr kumimoji="0" lang="en-US" sz="2400" b="0" i="0" u="none" strike="noStrike" kern="0" cap="none" spc="0" normalizeH="0" noProof="0" dirty="0" smtClean="0">
                <a:ln>
                  <a:noFill/>
                </a:ln>
                <a:solidFill>
                  <a:schemeClr val="accent1"/>
                </a:solidFill>
                <a:effectLst>
                  <a:outerShdw blurRad="38100" dist="38100" dir="2700000" algn="tl">
                    <a:srgbClr val="000000"/>
                  </a:outerShdw>
                </a:effectLst>
                <a:uLnTx/>
                <a:uFillTx/>
                <a:latin typeface="+mn-lt"/>
              </a:rPr>
              <a:t> coming 5/24 (</a:t>
            </a:r>
            <a:r>
              <a:rPr kumimoji="0" lang="en-US" sz="2400" b="0" i="0" u="none" strike="noStrike" kern="0" cap="none" spc="0" normalizeH="0" noProof="0" dirty="0" err="1" smtClean="0">
                <a:ln>
                  <a:noFill/>
                </a:ln>
                <a:solidFill>
                  <a:schemeClr val="accent1"/>
                </a:solidFill>
                <a:effectLst>
                  <a:outerShdw blurRad="38100" dist="38100" dir="2700000" algn="tl">
                    <a:srgbClr val="000000"/>
                  </a:outerShdw>
                </a:effectLst>
                <a:uLnTx/>
                <a:uFillTx/>
                <a:latin typeface="+mn-lt"/>
              </a:rPr>
              <a:t>otx</a:t>
            </a:r>
            <a:r>
              <a:rPr kumimoji="0" lang="en-US" sz="2400" b="0" i="0" u="none" strike="noStrike" kern="0" cap="none" spc="0" normalizeH="0" noProof="0" dirty="0" smtClean="0">
                <a:ln>
                  <a:noFill/>
                </a:ln>
                <a:solidFill>
                  <a:schemeClr val="accent1"/>
                </a:solidFill>
                <a:effectLst>
                  <a:outerShdw blurRad="38100" dist="38100" dir="2700000" algn="tl">
                    <a:srgbClr val="000000"/>
                  </a:outerShdw>
                </a:effectLst>
                <a:uLnTx/>
                <a:uFillTx/>
                <a:latin typeface="+mn-lt"/>
              </a:rPr>
              <a:t>)</a:t>
            </a:r>
          </a:p>
          <a:p>
            <a:pPr marL="342900" indent="-342900" defTabSz="-13873163" fontAlgn="base">
              <a:spcBef>
                <a:spcPct val="50000"/>
              </a:spcBef>
              <a:spcAft>
                <a:spcPct val="0"/>
              </a:spcAft>
              <a:buSzPct val="70000"/>
              <a:buFontTx/>
              <a:buBlip>
                <a:blip r:embed="rId3"/>
              </a:buBlip>
            </a:pPr>
            <a:r>
              <a:rPr lang="en-US" sz="2400" kern="0" dirty="0" smtClean="0">
                <a:solidFill>
                  <a:schemeClr val="accent1"/>
                </a:solidFill>
                <a:effectLst>
                  <a:outerShdw blurRad="38100" dist="38100" dir="2700000" algn="tl">
                    <a:srgbClr val="000000"/>
                  </a:outerShdw>
                </a:effectLst>
              </a:rPr>
              <a:t>VPC for Orcas Beta 1 (</a:t>
            </a:r>
            <a:r>
              <a:rPr lang="en-US" sz="2400" kern="0" dirty="0" err="1" smtClean="0">
                <a:solidFill>
                  <a:schemeClr val="accent1"/>
                </a:solidFill>
                <a:effectLst>
                  <a:outerShdw blurRad="38100" dist="38100" dir="2700000" algn="tl">
                    <a:srgbClr val="000000"/>
                  </a:outerShdw>
                </a:effectLst>
              </a:rPr>
              <a:t>ovy</a:t>
            </a:r>
            <a:r>
              <a:rPr lang="en-US" sz="2400" kern="0" dirty="0" smtClean="0">
                <a:solidFill>
                  <a:schemeClr val="accent1"/>
                </a:solidFill>
                <a:effectLst>
                  <a:outerShdw blurRad="38100" dist="38100" dir="2700000" algn="tl">
                    <a:srgbClr val="000000"/>
                  </a:outerShdw>
                </a:effectLst>
              </a:rPr>
              <a:t>)</a:t>
            </a:r>
          </a:p>
          <a:p>
            <a:pPr marL="342900" indent="-342900" defTabSz="-13873163" fontAlgn="base">
              <a:spcBef>
                <a:spcPct val="50000"/>
              </a:spcBef>
              <a:spcAft>
                <a:spcPct val="0"/>
              </a:spcAft>
              <a:buSzPct val="70000"/>
              <a:buFontTx/>
              <a:buBlip>
                <a:blip r:embed="rId3"/>
              </a:buBlip>
            </a:pPr>
            <a:r>
              <a:rPr kumimoji="0" lang="en-US" sz="2400" b="0" i="0" u="none" strike="noStrike" kern="0" cap="none" spc="0" normalizeH="0" noProof="0" dirty="0" smtClean="0">
                <a:ln>
                  <a:noFill/>
                </a:ln>
                <a:solidFill>
                  <a:schemeClr val="accent1"/>
                </a:solidFill>
                <a:effectLst>
                  <a:outerShdw blurRad="38100" dist="38100" dir="2700000" algn="tl">
                    <a:srgbClr val="000000"/>
                  </a:outerShdw>
                </a:effectLst>
                <a:uLnTx/>
                <a:uFillTx/>
                <a:latin typeface="+mn-lt"/>
              </a:rPr>
              <a:t>Orcas Beta 1 Self Extracting (</a:t>
            </a:r>
            <a:r>
              <a:rPr kumimoji="0" lang="en-US" sz="2400" b="0" i="0" u="none" strike="noStrike" kern="0" cap="none" spc="0" normalizeH="0" noProof="0" dirty="0" err="1" smtClean="0">
                <a:ln>
                  <a:noFill/>
                </a:ln>
                <a:solidFill>
                  <a:schemeClr val="accent1"/>
                </a:solidFill>
                <a:effectLst>
                  <a:outerShdw blurRad="38100" dist="38100" dir="2700000" algn="tl">
                    <a:srgbClr val="000000"/>
                  </a:outerShdw>
                </a:effectLst>
                <a:uLnTx/>
                <a:uFillTx/>
                <a:latin typeface="+mn-lt"/>
              </a:rPr>
              <a:t>ovz</a:t>
            </a:r>
            <a:r>
              <a:rPr kumimoji="0" lang="en-US" sz="2400" b="0" i="0" u="none" strike="noStrike" kern="0" cap="none" spc="0" normalizeH="0" noProof="0" dirty="0" smtClean="0">
                <a:ln>
                  <a:noFill/>
                </a:ln>
                <a:solidFill>
                  <a:schemeClr val="accent1"/>
                </a:solidFill>
                <a:effectLst>
                  <a:outerShdw blurRad="38100" dist="38100" dir="2700000" algn="tl">
                    <a:srgbClr val="000000"/>
                  </a:outerShdw>
                </a:effectLst>
                <a:uLnTx/>
                <a:uFillTx/>
                <a:latin typeface="+mn-lt"/>
              </a:rPr>
              <a:t> – Pro or ow0 – Team)</a:t>
            </a:r>
            <a:endParaRPr kumimoji="0" lang="en-US" sz="2400" b="0" i="0" u="none" strike="noStrike" kern="0" cap="none" spc="0" normalizeH="0" noProof="0" dirty="0" smtClean="0">
              <a:ln>
                <a:noFill/>
              </a:ln>
              <a:solidFill>
                <a:schemeClr val="accent1"/>
              </a:solidFill>
              <a:effectLst>
                <a:outerShdw blurRad="38100" dist="38100" dir="2700000" algn="tl">
                  <a:srgbClr val="000000"/>
                </a:outerShdw>
              </a:effectLst>
              <a:uLnTx/>
              <a:uFillTx/>
              <a:latin typeface="+mn-lt"/>
            </a:endParaRPr>
          </a:p>
          <a:p>
            <a:pPr marL="342900" indent="-342900" defTabSz="-13873163" fontAlgn="base">
              <a:spcBef>
                <a:spcPct val="50000"/>
              </a:spcBef>
              <a:spcAft>
                <a:spcPct val="0"/>
              </a:spcAft>
              <a:buSzPct val="70000"/>
              <a:buFontTx/>
              <a:buBlip>
                <a:blip r:embed="rId3"/>
              </a:buBlip>
            </a:pPr>
            <a:r>
              <a:rPr lang="en-US" sz="2400" kern="0" dirty="0" smtClean="0">
                <a:solidFill>
                  <a:schemeClr val="accent1"/>
                </a:solidFill>
                <a:effectLst>
                  <a:outerShdw blurRad="38100" dist="38100" dir="2700000" algn="tl">
                    <a:srgbClr val="000000"/>
                  </a:outerShdw>
                </a:effectLst>
              </a:rPr>
              <a:t>Patch for EDM Wizard for Orcas Beta 1 (ov6)</a:t>
            </a:r>
          </a:p>
          <a:p>
            <a:pPr marL="342900" indent="-342900" defTabSz="-13873163" fontAlgn="base">
              <a:spcBef>
                <a:spcPct val="50000"/>
              </a:spcBef>
              <a:spcAft>
                <a:spcPct val="0"/>
              </a:spcAft>
              <a:buSzPct val="70000"/>
              <a:buFontTx/>
              <a:buBlip>
                <a:blip r:embed="rId3"/>
              </a:buBlip>
            </a:pPr>
            <a:r>
              <a:rPr kumimoji="0" lang="en-US" sz="2400" b="0" i="0" u="none" strike="noStrike" kern="0" cap="none" spc="0" normalizeH="0" noProof="0" dirty="0" smtClean="0">
                <a:ln>
                  <a:noFill/>
                </a:ln>
                <a:solidFill>
                  <a:schemeClr val="accent1"/>
                </a:solidFill>
                <a:effectLst>
                  <a:outerShdw blurRad="38100" dist="38100" dir="2700000" algn="tl">
                    <a:srgbClr val="000000"/>
                  </a:outerShdw>
                </a:effectLst>
                <a:uLnTx/>
                <a:uFillTx/>
                <a:latin typeface="+mn-lt"/>
              </a:rPr>
              <a:t>Me: www.mvwood.com/blog (ov9</a:t>
            </a:r>
            <a:r>
              <a:rPr kumimoji="0" lang="en-US" sz="2400" b="0" i="0" u="none" strike="noStrike" kern="0" cap="none" spc="0" normalizeH="0" noProof="0" dirty="0" smtClean="0">
                <a:ln>
                  <a:noFill/>
                </a:ln>
                <a:solidFill>
                  <a:schemeClr val="accent1"/>
                </a:solidFill>
                <a:effectLst>
                  <a:outerShdw blurRad="38100" dist="38100" dir="2700000" algn="tl">
                    <a:srgbClr val="000000"/>
                  </a:outerShdw>
                </a:effectLst>
                <a:uLnTx/>
                <a:uFillTx/>
                <a:latin typeface="+mn-lt"/>
              </a:rPr>
              <a: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457200" y="1524000"/>
            <a:ext cx="8229600" cy="4572000"/>
          </a:xfrm>
        </p:spPr>
        <p:txBody>
          <a:bodyPr/>
          <a:lstStyle/>
          <a:p>
            <a:r>
              <a:rPr lang="en-US" dirty="0" smtClean="0"/>
              <a:t>Language Integrated Query (LINQ)</a:t>
            </a:r>
          </a:p>
          <a:p>
            <a:pPr lvl="1"/>
            <a:r>
              <a:rPr lang="en-US" dirty="0" smtClean="0"/>
              <a:t>LINQ to Objects</a:t>
            </a:r>
          </a:p>
          <a:p>
            <a:pPr lvl="1"/>
            <a:r>
              <a:rPr lang="en-US" dirty="0" smtClean="0"/>
              <a:t>LINQ to ADO.NET</a:t>
            </a:r>
          </a:p>
          <a:p>
            <a:pPr lvl="2"/>
            <a:r>
              <a:rPr lang="en-US" dirty="0" smtClean="0"/>
              <a:t>LINQ to Dataset</a:t>
            </a:r>
          </a:p>
          <a:p>
            <a:pPr lvl="2"/>
            <a:r>
              <a:rPr lang="en-US" dirty="0" smtClean="0"/>
              <a:t>LINQ to SQL</a:t>
            </a:r>
          </a:p>
          <a:p>
            <a:pPr lvl="2"/>
            <a:r>
              <a:rPr lang="en-US" dirty="0" smtClean="0"/>
              <a:t>LINQ to Entities</a:t>
            </a:r>
          </a:p>
          <a:p>
            <a:pPr lvl="1"/>
            <a:r>
              <a:rPr lang="en-US" dirty="0" smtClean="0"/>
              <a:t>LINQ to XML</a:t>
            </a:r>
          </a:p>
          <a:p>
            <a:r>
              <a:rPr lang="en-US" dirty="0" smtClean="0"/>
              <a:t>ADO.NET Entity Framework</a:t>
            </a:r>
          </a:p>
          <a:p>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Text Box 2"/>
          <p:cNvSpPr txBox="1">
            <a:spLocks noChangeArrowheads="1"/>
          </p:cNvSpPr>
          <p:nvPr/>
        </p:nvSpPr>
        <p:spPr bwMode="auto">
          <a:xfrm>
            <a:off x="381000" y="6219825"/>
            <a:ext cx="8148638" cy="350838"/>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spAutoFit/>
          </a:bodyPr>
          <a:lstStyle/>
          <a:p>
            <a:pPr>
              <a:lnSpc>
                <a:spcPct val="100000"/>
              </a:lnSpc>
              <a:spcBef>
                <a:spcPct val="0"/>
              </a:spcBef>
            </a:pPr>
            <a:r>
              <a:rPr lang="en-US" sz="900" dirty="0">
                <a:solidFill>
                  <a:schemeClr val="accent1"/>
                </a:solidFill>
                <a:effectLst/>
                <a:latin typeface="Segoe Semibold" pitchFamily="34" charset="0"/>
                <a:cs typeface="Arial" charset="0"/>
              </a:rPr>
              <a:t>© </a:t>
            </a:r>
            <a:r>
              <a:rPr lang="en-US" sz="900" dirty="0" smtClean="0">
                <a:solidFill>
                  <a:schemeClr val="accent1"/>
                </a:solidFill>
                <a:effectLst/>
                <a:latin typeface="Segoe Semibold" pitchFamily="34" charset="0"/>
                <a:cs typeface="Arial" charset="0"/>
              </a:rPr>
              <a:t>2006 </a:t>
            </a:r>
            <a:r>
              <a:rPr lang="en-US" sz="900" dirty="0">
                <a:solidFill>
                  <a:schemeClr val="accent1"/>
                </a:solidFill>
                <a:effectLst/>
                <a:latin typeface="Segoe Semibold" pitchFamily="34" charset="0"/>
                <a:cs typeface="Arial" charset="0"/>
              </a:rPr>
              <a:t>Microsoft Corporation. All rights reserved.</a:t>
            </a:r>
          </a:p>
          <a:p>
            <a:pPr>
              <a:lnSpc>
                <a:spcPct val="100000"/>
              </a:lnSpc>
              <a:spcBef>
                <a:spcPct val="0"/>
              </a:spcBef>
            </a:pPr>
            <a:r>
              <a:rPr lang="en-US" sz="800" dirty="0">
                <a:solidFill>
                  <a:schemeClr val="accent1"/>
                </a:solidFill>
                <a:effectLst/>
                <a:latin typeface="Segoe Semibold" pitchFamily="34" charset="0"/>
                <a:cs typeface="Arial" charset="0"/>
              </a:rPr>
              <a:t>This presentation is for informational purposes only. Microsoft makes no warranties, express or implied, in this summary.</a:t>
            </a:r>
          </a:p>
        </p:txBody>
      </p:sp>
      <p:pic>
        <p:nvPicPr>
          <p:cNvPr id="348163" name="Picture 3" descr="Microsoft logo and tagline"/>
          <p:cNvPicPr>
            <a:picLocks noChangeAspect="1" noChangeArrowheads="1"/>
          </p:cNvPicPr>
          <p:nvPr/>
        </p:nvPicPr>
        <p:blipFill>
          <a:blip r:embed="rId3">
            <a:lum bright="50000"/>
          </a:blip>
          <a:srcRect/>
          <a:stretch>
            <a:fillRect/>
          </a:stretch>
        </p:blipFill>
        <p:spPr bwMode="black">
          <a:xfrm>
            <a:off x="1598613" y="2516188"/>
            <a:ext cx="5913437" cy="1276350"/>
          </a:xfrm>
          <a:prstGeom prst="rect">
            <a:avLst/>
          </a:prstGeom>
          <a:noFill/>
          <a:effectLst/>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994" name="Rectangle 2"/>
          <p:cNvSpPr>
            <a:spLocks noGrp="1" noChangeArrowheads="1"/>
          </p:cNvSpPr>
          <p:nvPr>
            <p:ph type="title"/>
          </p:nvPr>
        </p:nvSpPr>
        <p:spPr/>
        <p:txBody>
          <a:bodyPr/>
          <a:lstStyle/>
          <a:p>
            <a:r>
              <a:rPr lang="en-US" dirty="0">
                <a:effectLst>
                  <a:outerShdw blurRad="38100" dist="38100" dir="2700000" algn="tl">
                    <a:srgbClr val="000000"/>
                  </a:outerShdw>
                </a:effectLst>
              </a:rPr>
              <a:t>The LINQ Project</a:t>
            </a:r>
          </a:p>
        </p:txBody>
      </p:sp>
      <p:sp>
        <p:nvSpPr>
          <p:cNvPr id="468995" name="AutoShape 3"/>
          <p:cNvSpPr>
            <a:spLocks noChangeArrowheads="1"/>
          </p:cNvSpPr>
          <p:nvPr/>
        </p:nvSpPr>
        <p:spPr bwMode="auto">
          <a:xfrm>
            <a:off x="304800" y="2209800"/>
            <a:ext cx="8534400" cy="2590800"/>
          </a:xfrm>
          <a:prstGeom prst="roundRect">
            <a:avLst>
              <a:gd name="adj" fmla="val 9375"/>
            </a:avLst>
          </a:prstGeom>
          <a:solidFill>
            <a:srgbClr val="808080">
              <a:alpha val="25000"/>
            </a:srgbClr>
          </a:solidFill>
          <a:ln w="12700">
            <a:solidFill>
              <a:schemeClr val="tx1"/>
            </a:solidFill>
            <a:round/>
            <a:headEnd type="none" w="sm" len="sm"/>
            <a:tailEnd type="none" w="sm" len="sm"/>
          </a:ln>
          <a:effectLst/>
        </p:spPr>
        <p:txBody>
          <a:bodyPr vert="horz" wrap="none" lIns="91440" tIns="45720" rIns="91440" bIns="45720" numCol="1" anchor="t" anchorCtr="0" compatLnSpc="1">
            <a:prstTxWarp prst="textNoShape">
              <a:avLst/>
            </a:prstTxWarp>
          </a:bodyPr>
          <a:lstStyle/>
          <a:p>
            <a:pPr eaLnBrk="1" hangingPunct="1">
              <a:lnSpc>
                <a:spcPct val="100000"/>
              </a:lnSpc>
              <a:spcBef>
                <a:spcPct val="0"/>
              </a:spcBef>
            </a:pPr>
            <a:endParaRPr lang="en-US" sz="3200">
              <a:effectLst>
                <a:outerShdw blurRad="38100" dist="38100" dir="2700000" algn="tl">
                  <a:srgbClr val="000000"/>
                </a:outerShdw>
              </a:effectLst>
            </a:endParaRPr>
          </a:p>
        </p:txBody>
      </p:sp>
      <p:sp>
        <p:nvSpPr>
          <p:cNvPr id="468996" name="AutoShape 4"/>
          <p:cNvSpPr>
            <a:spLocks noChangeArrowheads="1"/>
          </p:cNvSpPr>
          <p:nvPr/>
        </p:nvSpPr>
        <p:spPr bwMode="auto">
          <a:xfrm>
            <a:off x="2362200" y="3352800"/>
            <a:ext cx="1524000" cy="1143000"/>
          </a:xfrm>
          <a:prstGeom prst="roundRect">
            <a:avLst>
              <a:gd name="adj" fmla="val 16667"/>
            </a:avLst>
          </a:prstGeom>
          <a:solidFill>
            <a:schemeClr val="bg1"/>
          </a:solidFill>
          <a:ln w="25400" algn="ctr">
            <a:solidFill>
              <a:schemeClr val="accent1"/>
            </a:solidFill>
            <a:round/>
            <a:headEnd/>
            <a:tailEnd/>
          </a:ln>
          <a:effectLst/>
        </p:spPr>
        <p:txBody>
          <a:bodyPr vert="horz" wrap="none" lIns="91440" tIns="45720" rIns="91440" bIns="45720" numCol="1" anchor="ctr" anchorCtr="0" compatLnSpc="1">
            <a:prstTxWarp prst="textNoShape">
              <a:avLst/>
            </a:prstTxWarp>
          </a:bodyPr>
          <a:lstStyle/>
          <a:p>
            <a:pPr algn="ctr">
              <a:lnSpc>
                <a:spcPct val="100000"/>
              </a:lnSpc>
              <a:spcBef>
                <a:spcPct val="0"/>
              </a:spcBef>
            </a:pPr>
            <a:r>
              <a:rPr lang="en-US" sz="2000" dirty="0" smtClean="0"/>
              <a:t>LINQ </a:t>
            </a:r>
          </a:p>
          <a:p>
            <a:pPr algn="ctr">
              <a:lnSpc>
                <a:spcPct val="100000"/>
              </a:lnSpc>
              <a:spcBef>
                <a:spcPct val="0"/>
              </a:spcBef>
            </a:pPr>
            <a:r>
              <a:rPr lang="en-US" sz="2000" dirty="0" smtClean="0"/>
              <a:t>to </a:t>
            </a:r>
          </a:p>
          <a:p>
            <a:pPr algn="ctr">
              <a:lnSpc>
                <a:spcPct val="100000"/>
              </a:lnSpc>
              <a:spcBef>
                <a:spcPct val="0"/>
              </a:spcBef>
            </a:pPr>
            <a:r>
              <a:rPr lang="en-US" sz="2000" dirty="0" smtClean="0"/>
              <a:t>Entities</a:t>
            </a:r>
            <a:endParaRPr lang="en-US" sz="2000" dirty="0"/>
          </a:p>
        </p:txBody>
      </p:sp>
      <p:grpSp>
        <p:nvGrpSpPr>
          <p:cNvPr id="2" name="Group 5"/>
          <p:cNvGrpSpPr>
            <a:grpSpLocks/>
          </p:cNvGrpSpPr>
          <p:nvPr/>
        </p:nvGrpSpPr>
        <p:grpSpPr bwMode="auto">
          <a:xfrm>
            <a:off x="533400" y="5029200"/>
            <a:ext cx="1600200" cy="1716088"/>
            <a:chOff x="2400" y="3120"/>
            <a:chExt cx="1008" cy="1081"/>
          </a:xfrm>
        </p:grpSpPr>
        <p:sp>
          <p:nvSpPr>
            <p:cNvPr id="468998" name="Oval 6"/>
            <p:cNvSpPr>
              <a:spLocks noChangeArrowheads="1"/>
            </p:cNvSpPr>
            <p:nvPr/>
          </p:nvSpPr>
          <p:spPr bwMode="auto">
            <a:xfrm>
              <a:off x="2688" y="3120"/>
              <a:ext cx="240" cy="240"/>
            </a:xfrm>
            <a:prstGeom prst="ellipse">
              <a:avLst/>
            </a:prstGeom>
            <a:gradFill rotWithShape="1">
              <a:gsLst>
                <a:gs pos="0">
                  <a:schemeClr val="accent2">
                    <a:gamma/>
                    <a:shade val="46275"/>
                    <a:invGamma/>
                  </a:schemeClr>
                </a:gs>
                <a:gs pos="100000">
                  <a:schemeClr val="accent2"/>
                </a:gs>
              </a:gsLst>
              <a:lin ang="2700000" scaled="1"/>
            </a:gradFill>
            <a:ln w="25400" algn="ctr">
              <a:solidFill>
                <a:schemeClr val="accent2"/>
              </a:solidFill>
              <a:round/>
              <a:headEnd/>
              <a:tailEnd/>
            </a:ln>
            <a:effectLst/>
          </p:spPr>
          <p:txBody>
            <a:bodyPr vert="horz" wrap="square" lIns="91440" tIns="45720" rIns="91440" bIns="45720" numCol="1" anchor="ctr" anchorCtr="0" compatLnSpc="1">
              <a:prstTxWarp prst="textNoShape">
                <a:avLst/>
              </a:prstTxWarp>
            </a:bodyPr>
            <a:lstStyle/>
            <a:p>
              <a:endParaRPr lang="en-US"/>
            </a:p>
          </p:txBody>
        </p:sp>
        <p:sp>
          <p:nvSpPr>
            <p:cNvPr id="468999" name="Oval 7"/>
            <p:cNvSpPr>
              <a:spLocks noChangeArrowheads="1"/>
            </p:cNvSpPr>
            <p:nvPr/>
          </p:nvSpPr>
          <p:spPr bwMode="auto">
            <a:xfrm>
              <a:off x="2400" y="3497"/>
              <a:ext cx="240" cy="240"/>
            </a:xfrm>
            <a:prstGeom prst="ellipse">
              <a:avLst/>
            </a:prstGeom>
            <a:gradFill rotWithShape="1">
              <a:gsLst>
                <a:gs pos="0">
                  <a:schemeClr val="accent2">
                    <a:gamma/>
                    <a:shade val="46275"/>
                    <a:invGamma/>
                  </a:schemeClr>
                </a:gs>
                <a:gs pos="100000">
                  <a:schemeClr val="accent2"/>
                </a:gs>
              </a:gsLst>
              <a:lin ang="2700000" scaled="1"/>
            </a:gradFill>
            <a:ln w="25400" algn="ctr">
              <a:solidFill>
                <a:schemeClr val="accent2"/>
              </a:solidFill>
              <a:round/>
              <a:headEnd/>
              <a:tailEnd/>
            </a:ln>
            <a:effectLst/>
          </p:spPr>
          <p:txBody>
            <a:bodyPr vert="horz" wrap="square" lIns="91440" tIns="45720" rIns="91440" bIns="45720" numCol="1" anchor="ctr" anchorCtr="0" compatLnSpc="1">
              <a:prstTxWarp prst="textNoShape">
                <a:avLst/>
              </a:prstTxWarp>
            </a:bodyPr>
            <a:lstStyle/>
            <a:p>
              <a:endParaRPr lang="en-US"/>
            </a:p>
          </p:txBody>
        </p:sp>
        <p:sp>
          <p:nvSpPr>
            <p:cNvPr id="469000" name="Oval 8"/>
            <p:cNvSpPr>
              <a:spLocks noChangeArrowheads="1"/>
            </p:cNvSpPr>
            <p:nvPr/>
          </p:nvSpPr>
          <p:spPr bwMode="auto">
            <a:xfrm>
              <a:off x="2976" y="3497"/>
              <a:ext cx="240" cy="240"/>
            </a:xfrm>
            <a:prstGeom prst="ellipse">
              <a:avLst/>
            </a:prstGeom>
            <a:gradFill rotWithShape="1">
              <a:gsLst>
                <a:gs pos="0">
                  <a:schemeClr val="accent2">
                    <a:gamma/>
                    <a:shade val="46275"/>
                    <a:invGamma/>
                  </a:schemeClr>
                </a:gs>
                <a:gs pos="100000">
                  <a:schemeClr val="accent2"/>
                </a:gs>
              </a:gsLst>
              <a:lin ang="2700000" scaled="1"/>
            </a:gradFill>
            <a:ln w="25400" algn="ctr">
              <a:solidFill>
                <a:schemeClr val="accent2"/>
              </a:solidFill>
              <a:round/>
              <a:headEnd/>
              <a:tailEnd/>
            </a:ln>
            <a:effectLst/>
          </p:spPr>
          <p:txBody>
            <a:bodyPr vert="horz" wrap="square" lIns="91440" tIns="45720" rIns="91440" bIns="45720" numCol="1" anchor="ctr" anchorCtr="0" compatLnSpc="1">
              <a:prstTxWarp prst="textNoShape">
                <a:avLst/>
              </a:prstTxWarp>
            </a:bodyPr>
            <a:lstStyle/>
            <a:p>
              <a:endParaRPr lang="en-US"/>
            </a:p>
          </p:txBody>
        </p:sp>
        <p:cxnSp>
          <p:nvCxnSpPr>
            <p:cNvPr id="469001" name="AutoShape 9"/>
            <p:cNvCxnSpPr>
              <a:cxnSpLocks noChangeShapeType="1"/>
              <a:stCxn id="468999" idx="7"/>
              <a:endCxn id="468998" idx="3"/>
            </p:cNvCxnSpPr>
            <p:nvPr/>
          </p:nvCxnSpPr>
          <p:spPr bwMode="auto">
            <a:xfrm flipV="1">
              <a:off x="2605" y="3333"/>
              <a:ext cx="118" cy="191"/>
            </a:xfrm>
            <a:prstGeom prst="straightConnector1">
              <a:avLst/>
            </a:prstGeom>
            <a:noFill/>
            <a:ln w="25400">
              <a:solidFill>
                <a:schemeClr val="accent2"/>
              </a:solidFill>
              <a:round/>
              <a:headEnd/>
              <a:tailEnd/>
            </a:ln>
            <a:effectLst/>
          </p:spPr>
        </p:cxnSp>
        <p:cxnSp>
          <p:nvCxnSpPr>
            <p:cNvPr id="469002" name="AutoShape 10"/>
            <p:cNvCxnSpPr>
              <a:cxnSpLocks noChangeShapeType="1"/>
              <a:stCxn id="469000" idx="1"/>
              <a:endCxn id="468998" idx="5"/>
            </p:cNvCxnSpPr>
            <p:nvPr/>
          </p:nvCxnSpPr>
          <p:spPr bwMode="auto">
            <a:xfrm flipH="1" flipV="1">
              <a:off x="2893" y="3333"/>
              <a:ext cx="118" cy="191"/>
            </a:xfrm>
            <a:prstGeom prst="straightConnector1">
              <a:avLst/>
            </a:prstGeom>
            <a:noFill/>
            <a:ln w="25400">
              <a:solidFill>
                <a:schemeClr val="accent2"/>
              </a:solidFill>
              <a:round/>
              <a:headEnd/>
              <a:tailEnd/>
            </a:ln>
            <a:effectLst/>
          </p:spPr>
        </p:cxnSp>
        <p:sp>
          <p:nvSpPr>
            <p:cNvPr id="469003" name="Text Box 11"/>
            <p:cNvSpPr txBox="1">
              <a:spLocks noChangeArrowheads="1"/>
            </p:cNvSpPr>
            <p:nvPr/>
          </p:nvSpPr>
          <p:spPr bwMode="auto">
            <a:xfrm>
              <a:off x="2448" y="3833"/>
              <a:ext cx="960" cy="368"/>
            </a:xfrm>
            <a:prstGeom prst="rect">
              <a:avLst/>
            </a:prstGeom>
            <a:noFill/>
            <a:ln w="12700" algn="ctr">
              <a:noFill/>
              <a:miter lim="800000"/>
              <a:headEnd/>
              <a:tailEnd/>
            </a:ln>
            <a:effectLst/>
          </p:spPr>
          <p:txBody>
            <a:bodyPr vert="horz" wrap="square" lIns="182880" tIns="137160" rIns="182880" bIns="137160" numCol="1" anchor="t" anchorCtr="0" compatLnSpc="1">
              <a:prstTxWarp prst="textNoShape">
                <a:avLst/>
              </a:prstTxWarp>
              <a:spAutoFit/>
            </a:bodyPr>
            <a:lstStyle/>
            <a:p>
              <a:pPr eaLnBrk="1" hangingPunct="1">
                <a:lnSpc>
                  <a:spcPct val="100000"/>
                </a:lnSpc>
                <a:spcBef>
                  <a:spcPct val="0"/>
                </a:spcBef>
              </a:pPr>
              <a:r>
                <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rPr>
                <a:t>Objects</a:t>
              </a:r>
              <a:endParaRPr lang="en-US" sz="2000" dirty="0"/>
            </a:p>
          </p:txBody>
        </p:sp>
      </p:grpSp>
      <p:sp>
        <p:nvSpPr>
          <p:cNvPr id="469004" name="AutoShape 12"/>
          <p:cNvSpPr>
            <a:spLocks noChangeArrowheads="1"/>
          </p:cNvSpPr>
          <p:nvPr/>
        </p:nvSpPr>
        <p:spPr bwMode="auto">
          <a:xfrm>
            <a:off x="3962400" y="3352800"/>
            <a:ext cx="1447800" cy="1143000"/>
          </a:xfrm>
          <a:prstGeom prst="roundRect">
            <a:avLst>
              <a:gd name="adj" fmla="val 16667"/>
            </a:avLst>
          </a:prstGeom>
          <a:solidFill>
            <a:schemeClr val="bg1"/>
          </a:solidFill>
          <a:ln w="25400" algn="ctr">
            <a:solidFill>
              <a:schemeClr val="accent1"/>
            </a:solidFill>
            <a:round/>
            <a:headEnd/>
            <a:tailEnd/>
          </a:ln>
          <a:effectLst/>
        </p:spPr>
        <p:txBody>
          <a:bodyPr vert="horz" wrap="none" lIns="91440" tIns="45720" rIns="91440" bIns="45720" numCol="1" anchor="ctr" anchorCtr="0" compatLnSpc="1">
            <a:prstTxWarp prst="textNoShape">
              <a:avLst/>
            </a:prstTxWarp>
          </a:bodyPr>
          <a:lstStyle/>
          <a:p>
            <a:pPr algn="ctr">
              <a:lnSpc>
                <a:spcPct val="100000"/>
              </a:lnSpc>
              <a:spcBef>
                <a:spcPct val="0"/>
              </a:spcBef>
            </a:pPr>
            <a:endParaRPr lang="en-US" sz="2000" dirty="0" smtClean="0"/>
          </a:p>
          <a:p>
            <a:pPr algn="ctr">
              <a:lnSpc>
                <a:spcPct val="100000"/>
              </a:lnSpc>
              <a:spcBef>
                <a:spcPct val="0"/>
              </a:spcBef>
            </a:pPr>
            <a:r>
              <a:rPr lang="en-US" sz="2000" dirty="0" smtClean="0"/>
              <a:t>LINQ </a:t>
            </a:r>
          </a:p>
          <a:p>
            <a:pPr algn="ctr">
              <a:lnSpc>
                <a:spcPct val="100000"/>
              </a:lnSpc>
              <a:spcBef>
                <a:spcPct val="0"/>
              </a:spcBef>
            </a:pPr>
            <a:r>
              <a:rPr lang="en-US" sz="2000" dirty="0" smtClean="0"/>
              <a:t>To</a:t>
            </a:r>
          </a:p>
          <a:p>
            <a:pPr algn="ctr">
              <a:lnSpc>
                <a:spcPct val="100000"/>
              </a:lnSpc>
              <a:spcBef>
                <a:spcPct val="0"/>
              </a:spcBef>
            </a:pPr>
            <a:r>
              <a:rPr lang="en-US" sz="2000" dirty="0" smtClean="0"/>
              <a:t>SQL</a:t>
            </a:r>
          </a:p>
          <a:p>
            <a:pPr algn="ctr">
              <a:lnSpc>
                <a:spcPct val="100000"/>
              </a:lnSpc>
              <a:spcBef>
                <a:spcPct val="0"/>
              </a:spcBef>
            </a:pPr>
            <a:endParaRPr lang="en-US" sz="2000" dirty="0"/>
          </a:p>
        </p:txBody>
      </p:sp>
      <p:grpSp>
        <p:nvGrpSpPr>
          <p:cNvPr id="3" name="Group 13"/>
          <p:cNvGrpSpPr>
            <a:grpSpLocks/>
          </p:cNvGrpSpPr>
          <p:nvPr/>
        </p:nvGrpSpPr>
        <p:grpSpPr bwMode="auto">
          <a:xfrm>
            <a:off x="3429000" y="4876800"/>
            <a:ext cx="2667000" cy="1879600"/>
            <a:chOff x="432" y="3024"/>
            <a:chExt cx="1680" cy="1184"/>
          </a:xfrm>
        </p:grpSpPr>
        <p:sp>
          <p:nvSpPr>
            <p:cNvPr id="469006" name="AutoShape 14"/>
            <p:cNvSpPr>
              <a:spLocks noChangeArrowheads="1"/>
            </p:cNvSpPr>
            <p:nvPr/>
          </p:nvSpPr>
          <p:spPr bwMode="auto">
            <a:xfrm>
              <a:off x="816" y="3024"/>
              <a:ext cx="720" cy="791"/>
            </a:xfrm>
            <a:prstGeom prst="flowChartMagneticDisk">
              <a:avLst/>
            </a:prstGeom>
            <a:gradFill rotWithShape="1">
              <a:gsLst>
                <a:gs pos="0">
                  <a:schemeClr val="accent2">
                    <a:gamma/>
                    <a:shade val="46275"/>
                    <a:invGamma/>
                  </a:schemeClr>
                </a:gs>
                <a:gs pos="100000">
                  <a:schemeClr val="accent2"/>
                </a:gs>
              </a:gsLst>
              <a:lin ang="2700000" scaled="1"/>
            </a:gradFill>
            <a:ln w="25400">
              <a:solidFill>
                <a:schemeClr val="accent2"/>
              </a:solidFill>
              <a:round/>
              <a:headEnd/>
              <a:tailEnd/>
            </a:ln>
            <a:effectLst/>
          </p:spPr>
          <p:txBody>
            <a:bodyPr vert="horz" wrap="square" lIns="91440" tIns="45720" rIns="91440" bIns="45720" numCol="1" anchor="ctr" anchorCtr="0" compatLnSpc="1">
              <a:prstTxWarp prst="textNoShape">
                <a:avLst/>
              </a:prstTxWarp>
            </a:bodyPr>
            <a:lstStyle/>
            <a:p>
              <a:pPr eaLnBrk="1" hangingPunct="1">
                <a:lnSpc>
                  <a:spcPct val="100000"/>
                </a:lnSpc>
                <a:spcBef>
                  <a:spcPct val="0"/>
                </a:spcBef>
              </a:pPr>
              <a:endParaRPr lang="en-US">
                <a:effectLst/>
              </a:endParaRPr>
            </a:p>
          </p:txBody>
        </p:sp>
        <p:sp>
          <p:nvSpPr>
            <p:cNvPr id="469007" name="Text Box 15"/>
            <p:cNvSpPr txBox="1">
              <a:spLocks noChangeArrowheads="1"/>
            </p:cNvSpPr>
            <p:nvPr/>
          </p:nvSpPr>
          <p:spPr bwMode="auto">
            <a:xfrm>
              <a:off x="432" y="3840"/>
              <a:ext cx="1680" cy="368"/>
            </a:xfrm>
            <a:prstGeom prst="rect">
              <a:avLst/>
            </a:prstGeom>
            <a:noFill/>
            <a:ln w="12700" algn="ctr">
              <a:noFill/>
              <a:miter lim="800000"/>
              <a:headEnd/>
              <a:tailEnd/>
            </a:ln>
            <a:effectLst/>
          </p:spPr>
          <p:txBody>
            <a:bodyPr vert="horz" wrap="square" lIns="182880" tIns="137160" rIns="182880" bIns="137160" numCol="1" anchor="t" anchorCtr="0" compatLnSpc="1">
              <a:prstTxWarp prst="textNoShape">
                <a:avLst/>
              </a:prstTxWarp>
              <a:spAutoFit/>
            </a:bodyPr>
            <a:lstStyle/>
            <a:p>
              <a:pPr eaLnBrk="1" hangingPunct="1">
                <a:lnSpc>
                  <a:spcPct val="100000"/>
                </a:lnSpc>
                <a:spcBef>
                  <a:spcPct val="0"/>
                </a:spcBef>
              </a:pPr>
              <a:r>
                <a:rPr lang="en-U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Relational Data</a:t>
              </a:r>
              <a:endParaRPr lang="en-US" sz="2000" dirty="0">
                <a:effectLst>
                  <a:outerShdw blurRad="38100" dist="38100" dir="2700000" algn="tl">
                    <a:srgbClr val="000000"/>
                  </a:outerShdw>
                </a:effectLst>
              </a:endParaRPr>
            </a:p>
          </p:txBody>
        </p:sp>
      </p:grpSp>
      <p:sp>
        <p:nvSpPr>
          <p:cNvPr id="469008" name="AutoShape 16"/>
          <p:cNvSpPr>
            <a:spLocks noChangeArrowheads="1"/>
          </p:cNvSpPr>
          <p:nvPr/>
        </p:nvSpPr>
        <p:spPr bwMode="auto">
          <a:xfrm>
            <a:off x="7315200" y="3352800"/>
            <a:ext cx="1371600" cy="1143000"/>
          </a:xfrm>
          <a:prstGeom prst="roundRect">
            <a:avLst>
              <a:gd name="adj" fmla="val 16667"/>
            </a:avLst>
          </a:prstGeom>
          <a:solidFill>
            <a:schemeClr val="bg1"/>
          </a:solidFill>
          <a:ln w="25400" algn="ctr">
            <a:solidFill>
              <a:schemeClr val="accent1"/>
            </a:solidFill>
            <a:round/>
            <a:headEnd/>
            <a:tailEnd/>
          </a:ln>
          <a:effectLst/>
        </p:spPr>
        <p:txBody>
          <a:bodyPr vert="horz" wrap="none" lIns="91440" tIns="45720" rIns="91440" bIns="45720" numCol="1" anchor="ctr" anchorCtr="0" compatLnSpc="1">
            <a:prstTxWarp prst="textNoShape">
              <a:avLst/>
            </a:prstTxWarp>
          </a:bodyPr>
          <a:lstStyle/>
          <a:p>
            <a:pPr algn="ctr">
              <a:lnSpc>
                <a:spcPct val="100000"/>
              </a:lnSpc>
              <a:spcBef>
                <a:spcPct val="0"/>
              </a:spcBef>
            </a:pPr>
            <a:r>
              <a:rPr lang="en-US" sz="2000" dirty="0" smtClean="0"/>
              <a:t>LINQ</a:t>
            </a:r>
          </a:p>
          <a:p>
            <a:pPr algn="ctr">
              <a:lnSpc>
                <a:spcPct val="100000"/>
              </a:lnSpc>
              <a:spcBef>
                <a:spcPct val="0"/>
              </a:spcBef>
            </a:pPr>
            <a:r>
              <a:rPr lang="en-US" sz="2000" dirty="0" smtClean="0"/>
              <a:t> to</a:t>
            </a:r>
          </a:p>
          <a:p>
            <a:pPr algn="ctr">
              <a:lnSpc>
                <a:spcPct val="100000"/>
              </a:lnSpc>
              <a:spcBef>
                <a:spcPct val="0"/>
              </a:spcBef>
            </a:pPr>
            <a:r>
              <a:rPr lang="en-US" sz="2000" dirty="0" smtClean="0"/>
              <a:t>XML</a:t>
            </a:r>
            <a:endParaRPr lang="en-US" sz="2000" dirty="0"/>
          </a:p>
        </p:txBody>
      </p:sp>
      <p:grpSp>
        <p:nvGrpSpPr>
          <p:cNvPr id="4" name="Group 17"/>
          <p:cNvGrpSpPr>
            <a:grpSpLocks/>
          </p:cNvGrpSpPr>
          <p:nvPr/>
        </p:nvGrpSpPr>
        <p:grpSpPr bwMode="auto">
          <a:xfrm>
            <a:off x="7467600" y="4876800"/>
            <a:ext cx="1295400" cy="1879600"/>
            <a:chOff x="4080" y="3024"/>
            <a:chExt cx="816" cy="1184"/>
          </a:xfrm>
        </p:grpSpPr>
        <p:sp>
          <p:nvSpPr>
            <p:cNvPr id="469010" name="AutoShape 18"/>
            <p:cNvSpPr>
              <a:spLocks noChangeArrowheads="1"/>
            </p:cNvSpPr>
            <p:nvPr/>
          </p:nvSpPr>
          <p:spPr bwMode="auto">
            <a:xfrm>
              <a:off x="4080" y="3024"/>
              <a:ext cx="720" cy="791"/>
            </a:xfrm>
            <a:prstGeom prst="foldedCorner">
              <a:avLst>
                <a:gd name="adj" fmla="val 12500"/>
              </a:avLst>
            </a:prstGeom>
            <a:gradFill rotWithShape="1">
              <a:gsLst>
                <a:gs pos="0">
                  <a:schemeClr val="accent2">
                    <a:gamma/>
                    <a:shade val="46275"/>
                    <a:invGamma/>
                  </a:schemeClr>
                </a:gs>
                <a:gs pos="100000">
                  <a:schemeClr val="accent2"/>
                </a:gs>
              </a:gsLst>
              <a:lin ang="2700000" scaled="1"/>
            </a:gradFill>
            <a:ln w="25400">
              <a:solidFill>
                <a:schemeClr val="accent2"/>
              </a:solidFill>
              <a:round/>
              <a:headEnd/>
              <a:tailEnd/>
            </a:ln>
            <a:effectLst/>
          </p:spPr>
          <p:txBody>
            <a:bodyPr vert="horz" wrap="square" lIns="91440" tIns="45720" rIns="91440" bIns="45720" numCol="1" anchor="ctr" anchorCtr="0" compatLnSpc="1">
              <a:prstTxWarp prst="textNoShape">
                <a:avLst/>
              </a:prstTxWarp>
            </a:bodyPr>
            <a:lstStyle/>
            <a:p>
              <a:pPr algn="l" eaLnBrk="1" hangingPunct="1">
                <a:lnSpc>
                  <a:spcPct val="100000"/>
                </a:lnSpc>
                <a:spcBef>
                  <a:spcPct val="0"/>
                </a:spcBef>
              </a:pPr>
              <a:r>
                <a:rPr lang="en-US" sz="1000">
                  <a:effectLst/>
                </a:rPr>
                <a:t>&lt;book&gt;</a:t>
              </a:r>
            </a:p>
            <a:p>
              <a:pPr algn="l" eaLnBrk="1" hangingPunct="1">
                <a:lnSpc>
                  <a:spcPct val="100000"/>
                </a:lnSpc>
                <a:spcBef>
                  <a:spcPct val="0"/>
                </a:spcBef>
              </a:pPr>
              <a:r>
                <a:rPr lang="en-US" sz="1000">
                  <a:effectLst/>
                </a:rPr>
                <a:t>    &lt;title/&gt;</a:t>
              </a:r>
            </a:p>
            <a:p>
              <a:pPr algn="l" eaLnBrk="1" hangingPunct="1">
                <a:lnSpc>
                  <a:spcPct val="100000"/>
                </a:lnSpc>
                <a:spcBef>
                  <a:spcPct val="0"/>
                </a:spcBef>
              </a:pPr>
              <a:r>
                <a:rPr lang="en-US" sz="1000">
                  <a:effectLst/>
                </a:rPr>
                <a:t>    &lt;author/&gt;</a:t>
              </a:r>
            </a:p>
            <a:p>
              <a:pPr algn="l" eaLnBrk="1" hangingPunct="1">
                <a:lnSpc>
                  <a:spcPct val="100000"/>
                </a:lnSpc>
                <a:spcBef>
                  <a:spcPct val="0"/>
                </a:spcBef>
              </a:pPr>
              <a:r>
                <a:rPr lang="en-US" sz="1000">
                  <a:effectLst/>
                </a:rPr>
                <a:t>    &lt;year/&gt;</a:t>
              </a:r>
            </a:p>
            <a:p>
              <a:pPr algn="l" eaLnBrk="1" hangingPunct="1">
                <a:lnSpc>
                  <a:spcPct val="100000"/>
                </a:lnSpc>
                <a:spcBef>
                  <a:spcPct val="0"/>
                </a:spcBef>
              </a:pPr>
              <a:r>
                <a:rPr lang="en-US" sz="1000">
                  <a:effectLst/>
                </a:rPr>
                <a:t>    &lt;price/&gt;</a:t>
              </a:r>
            </a:p>
            <a:p>
              <a:pPr algn="l" eaLnBrk="1" hangingPunct="1">
                <a:lnSpc>
                  <a:spcPct val="100000"/>
                </a:lnSpc>
                <a:spcBef>
                  <a:spcPct val="0"/>
                </a:spcBef>
              </a:pPr>
              <a:r>
                <a:rPr lang="en-US" sz="1000">
                  <a:effectLst/>
                </a:rPr>
                <a:t>&lt;/book&gt;</a:t>
              </a:r>
            </a:p>
          </p:txBody>
        </p:sp>
        <p:sp>
          <p:nvSpPr>
            <p:cNvPr id="469011" name="Text Box 19"/>
            <p:cNvSpPr txBox="1">
              <a:spLocks noChangeArrowheads="1"/>
            </p:cNvSpPr>
            <p:nvPr/>
          </p:nvSpPr>
          <p:spPr bwMode="auto">
            <a:xfrm>
              <a:off x="4176" y="3840"/>
              <a:ext cx="720" cy="368"/>
            </a:xfrm>
            <a:prstGeom prst="rect">
              <a:avLst/>
            </a:prstGeom>
            <a:noFill/>
            <a:ln w="12700" algn="ctr">
              <a:noFill/>
              <a:miter lim="800000"/>
              <a:headEnd/>
              <a:tailEnd/>
            </a:ln>
            <a:effectLst/>
          </p:spPr>
          <p:txBody>
            <a:bodyPr vert="horz" wrap="square" lIns="182880" tIns="137160" rIns="182880" bIns="137160" numCol="1" anchor="t" anchorCtr="0" compatLnSpc="1">
              <a:prstTxWarp prst="textNoShape">
                <a:avLst/>
              </a:prstTxWarp>
              <a:spAutoFit/>
            </a:bodyPr>
            <a:lstStyle/>
            <a:p>
              <a:pPr eaLnBrk="1" hangingPunct="1">
                <a:lnSpc>
                  <a:spcPct val="100000"/>
                </a:lnSpc>
                <a:spcBef>
                  <a:spcPct val="0"/>
                </a:spcBef>
              </a:pPr>
              <a:r>
                <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rPr>
                <a:t>XML</a:t>
              </a:r>
              <a:endParaRPr lang="en-US" sz="2000" dirty="0">
                <a:effectLst>
                  <a:outerShdw blurRad="38100" dist="38100" dir="2700000" algn="tl">
                    <a:srgbClr val="000000"/>
                  </a:outerShdw>
                </a:effectLst>
              </a:endParaRPr>
            </a:p>
          </p:txBody>
        </p:sp>
      </p:grpSp>
      <p:sp>
        <p:nvSpPr>
          <p:cNvPr id="469012" name="Text Box 20"/>
          <p:cNvSpPr txBox="1">
            <a:spLocks noChangeArrowheads="1"/>
          </p:cNvSpPr>
          <p:nvPr/>
        </p:nvSpPr>
        <p:spPr bwMode="auto">
          <a:xfrm>
            <a:off x="381000" y="2209800"/>
            <a:ext cx="8001000" cy="707886"/>
          </a:xfrm>
          <a:prstGeom prst="rect">
            <a:avLst/>
          </a:prstGeom>
          <a:noFill/>
          <a:ln w="12700" algn="ctr">
            <a:noFill/>
            <a:miter lim="800000"/>
            <a:headEnd/>
            <a:tailEnd/>
          </a:ln>
          <a:effectLst/>
        </p:spPr>
        <p:txBody>
          <a:bodyPr vert="horz" wrap="square" lIns="182880" tIns="137160" rIns="182880" bIns="137160" numCol="1" anchor="t" anchorCtr="0" compatLnSpc="1">
            <a:prstTxWarp prst="textNoShape">
              <a:avLst/>
            </a:prstTxWarp>
            <a:spAutoFit/>
          </a:bodyPr>
          <a:lstStyle/>
          <a:p>
            <a:pPr eaLnBrk="1" hangingPunct="1">
              <a:lnSpc>
                <a:spcPct val="100000"/>
              </a:lnSpc>
              <a:spcBef>
                <a:spcPct val="0"/>
              </a:spcBef>
            </a:pPr>
            <a:r>
              <a:rPr lang="en-US" sz="2800" dirty="0" smtClean="0">
                <a:ln w="18415" cmpd="sng">
                  <a:solidFill>
                    <a:srgbClr val="FFFFFF"/>
                  </a:solidFill>
                  <a:prstDash val="solid"/>
                </a:ln>
                <a:solidFill>
                  <a:srgbClr val="FFFFFF"/>
                </a:solidFill>
                <a:effectLst>
                  <a:outerShdw blurRad="50800" dist="38100" dir="2700000" algn="tl" rotWithShape="0">
                    <a:prstClr val="black">
                      <a:alpha val="40000"/>
                    </a:prstClr>
                  </a:outerShdw>
                </a:effectLst>
              </a:rPr>
              <a:t>.</a:t>
            </a:r>
            <a:r>
              <a:rPr lang="en-US" sz="2800" dirty="0">
                <a:ln w="18415" cmpd="sng">
                  <a:solidFill>
                    <a:srgbClr val="FFFFFF"/>
                  </a:solidFill>
                  <a:prstDash val="solid"/>
                </a:ln>
                <a:solidFill>
                  <a:srgbClr val="FFFFFF"/>
                </a:solidFill>
                <a:effectLst>
                  <a:outerShdw blurRad="50800" dist="38100" dir="2700000" algn="tl" rotWithShape="0">
                    <a:prstClr val="black">
                      <a:alpha val="40000"/>
                    </a:prstClr>
                  </a:outerShdw>
                </a:effectLst>
              </a:rPr>
              <a:t>NET Language Integrated Query</a:t>
            </a:r>
          </a:p>
        </p:txBody>
      </p:sp>
      <p:sp>
        <p:nvSpPr>
          <p:cNvPr id="469013" name="AutoShape 21"/>
          <p:cNvSpPr>
            <a:spLocks noChangeArrowheads="1"/>
          </p:cNvSpPr>
          <p:nvPr/>
        </p:nvSpPr>
        <p:spPr bwMode="auto">
          <a:xfrm>
            <a:off x="914400" y="1219200"/>
            <a:ext cx="2209800" cy="762000"/>
          </a:xfrm>
          <a:prstGeom prst="roundRect">
            <a:avLst>
              <a:gd name="adj" fmla="val 16667"/>
            </a:avLst>
          </a:prstGeom>
          <a:ln>
            <a:headEnd/>
            <a:tailEnd/>
          </a:ln>
        </p:spPr>
        <p:style>
          <a:lnRef idx="2">
            <a:schemeClr val="accent5"/>
          </a:lnRef>
          <a:fillRef idx="1">
            <a:schemeClr val="lt1"/>
          </a:fillRef>
          <a:effectRef idx="0">
            <a:schemeClr val="accent5"/>
          </a:effectRef>
          <a:fontRef idx="minor">
            <a:schemeClr val="dk1"/>
          </a:fontRef>
        </p:style>
        <p:txBody>
          <a:bodyPr vert="horz" wrap="none" lIns="91440" tIns="45720" rIns="91440" bIns="45720" numCol="1" anchor="ctr" anchorCtr="0" compatLnSpc="1">
            <a:prstTxWarp prst="textNoShape">
              <a:avLst/>
            </a:prstTxWarp>
          </a:bodyPr>
          <a:lstStyle/>
          <a:p>
            <a:pPr>
              <a:lnSpc>
                <a:spcPct val="100000"/>
              </a:lnSpc>
              <a:spcBef>
                <a:spcPct val="0"/>
              </a:spcBef>
            </a:pPr>
            <a:r>
              <a:rPr lang="en-US" sz="2000" dirty="0"/>
              <a:t>C# 3.0</a:t>
            </a:r>
          </a:p>
        </p:txBody>
      </p:sp>
      <p:sp>
        <p:nvSpPr>
          <p:cNvPr id="469014" name="AutoShape 22"/>
          <p:cNvSpPr>
            <a:spLocks noChangeArrowheads="1"/>
          </p:cNvSpPr>
          <p:nvPr/>
        </p:nvSpPr>
        <p:spPr bwMode="auto">
          <a:xfrm>
            <a:off x="3429000" y="1219200"/>
            <a:ext cx="2209800" cy="762000"/>
          </a:xfrm>
          <a:prstGeom prst="roundRect">
            <a:avLst>
              <a:gd name="adj" fmla="val 16667"/>
            </a:avLst>
          </a:prstGeom>
          <a:solidFill>
            <a:schemeClr val="bg1"/>
          </a:solidFill>
          <a:ln w="25400" algn="ctr">
            <a:solidFill>
              <a:schemeClr val="accent1"/>
            </a:solidFill>
            <a:round/>
            <a:headEnd/>
            <a:tailEnd/>
          </a:ln>
          <a:effectLst/>
        </p:spPr>
        <p:txBody>
          <a:bodyPr vert="horz" wrap="none" lIns="91440" tIns="45720" rIns="91440" bIns="45720" numCol="1" anchor="ctr" anchorCtr="0" compatLnSpc="1">
            <a:prstTxWarp prst="textNoShape">
              <a:avLst/>
            </a:prstTxWarp>
          </a:bodyPr>
          <a:lstStyle/>
          <a:p>
            <a:pPr>
              <a:lnSpc>
                <a:spcPct val="100000"/>
              </a:lnSpc>
              <a:spcBef>
                <a:spcPct val="0"/>
              </a:spcBef>
            </a:pPr>
            <a:r>
              <a:rPr lang="en-US" sz="2000"/>
              <a:t>VB 9.0</a:t>
            </a:r>
          </a:p>
        </p:txBody>
      </p:sp>
      <p:sp>
        <p:nvSpPr>
          <p:cNvPr id="469015" name="AutoShape 23"/>
          <p:cNvSpPr>
            <a:spLocks noChangeArrowheads="1"/>
          </p:cNvSpPr>
          <p:nvPr/>
        </p:nvSpPr>
        <p:spPr bwMode="auto">
          <a:xfrm>
            <a:off x="5943600" y="1219200"/>
            <a:ext cx="2209800" cy="762000"/>
          </a:xfrm>
          <a:prstGeom prst="roundRect">
            <a:avLst>
              <a:gd name="adj" fmla="val 16667"/>
            </a:avLst>
          </a:prstGeom>
          <a:solidFill>
            <a:schemeClr val="bg1"/>
          </a:solidFill>
          <a:ln w="25400" algn="ctr">
            <a:solidFill>
              <a:schemeClr val="accent1"/>
            </a:solidFill>
            <a:round/>
            <a:headEnd/>
            <a:tailEnd/>
          </a:ln>
          <a:effectLst/>
        </p:spPr>
        <p:txBody>
          <a:bodyPr vert="horz" wrap="none" lIns="91440" tIns="45720" rIns="91440" bIns="45720" numCol="1" anchor="ctr" anchorCtr="0" compatLnSpc="1">
            <a:prstTxWarp prst="textNoShape">
              <a:avLst/>
            </a:prstTxWarp>
          </a:bodyPr>
          <a:lstStyle/>
          <a:p>
            <a:pPr>
              <a:lnSpc>
                <a:spcPct val="100000"/>
              </a:lnSpc>
              <a:spcBef>
                <a:spcPct val="0"/>
              </a:spcBef>
            </a:pPr>
            <a:r>
              <a:rPr lang="en-US" sz="2000" dirty="0"/>
              <a:t>Others</a:t>
            </a:r>
            <a:r>
              <a:rPr lang="en-US" sz="2000" dirty="0">
                <a:effectLst>
                  <a:outerShdw blurRad="38100" dist="38100" dir="2700000" algn="tl">
                    <a:srgbClr val="000000"/>
                  </a:outerShdw>
                </a:effectLst>
              </a:rPr>
              <a:t>…</a:t>
            </a:r>
          </a:p>
        </p:txBody>
      </p:sp>
      <p:sp>
        <p:nvSpPr>
          <p:cNvPr id="24" name="AutoShape 12"/>
          <p:cNvSpPr>
            <a:spLocks noChangeArrowheads="1"/>
          </p:cNvSpPr>
          <p:nvPr/>
        </p:nvSpPr>
        <p:spPr bwMode="auto">
          <a:xfrm>
            <a:off x="5486400" y="3352800"/>
            <a:ext cx="1447800" cy="1143000"/>
          </a:xfrm>
          <a:prstGeom prst="roundRect">
            <a:avLst>
              <a:gd name="adj" fmla="val 16667"/>
            </a:avLst>
          </a:prstGeom>
          <a:solidFill>
            <a:schemeClr val="bg1"/>
          </a:solidFill>
          <a:ln w="25400" algn="ctr">
            <a:solidFill>
              <a:schemeClr val="accent1"/>
            </a:solidFill>
            <a:round/>
            <a:headEnd/>
            <a:tailEnd/>
          </a:ln>
          <a:effectLst/>
        </p:spPr>
        <p:txBody>
          <a:bodyPr vert="horz" wrap="none" lIns="91440" tIns="45720" rIns="91440" bIns="45720" numCol="1" anchor="ctr" anchorCtr="0" compatLnSpc="1">
            <a:prstTxWarp prst="textNoShape">
              <a:avLst/>
            </a:prstTxWarp>
          </a:bodyPr>
          <a:lstStyle/>
          <a:p>
            <a:pPr algn="ctr">
              <a:lnSpc>
                <a:spcPct val="100000"/>
              </a:lnSpc>
              <a:spcBef>
                <a:spcPct val="0"/>
              </a:spcBef>
            </a:pPr>
            <a:endParaRPr lang="en-US" sz="2000" dirty="0" smtClean="0"/>
          </a:p>
          <a:p>
            <a:pPr algn="ctr">
              <a:lnSpc>
                <a:spcPct val="100000"/>
              </a:lnSpc>
              <a:spcBef>
                <a:spcPct val="0"/>
              </a:spcBef>
            </a:pPr>
            <a:r>
              <a:rPr lang="en-US" sz="2000" dirty="0" smtClean="0"/>
              <a:t>LINQ </a:t>
            </a:r>
          </a:p>
          <a:p>
            <a:pPr algn="ctr">
              <a:lnSpc>
                <a:spcPct val="100000"/>
              </a:lnSpc>
              <a:spcBef>
                <a:spcPct val="0"/>
              </a:spcBef>
            </a:pPr>
            <a:r>
              <a:rPr lang="en-US" sz="2000" dirty="0" smtClean="0"/>
              <a:t>To</a:t>
            </a:r>
          </a:p>
          <a:p>
            <a:pPr algn="ctr">
              <a:lnSpc>
                <a:spcPct val="100000"/>
              </a:lnSpc>
              <a:spcBef>
                <a:spcPct val="0"/>
              </a:spcBef>
            </a:pPr>
            <a:r>
              <a:rPr lang="en-US" sz="2000" dirty="0" smtClean="0"/>
              <a:t>Dataset</a:t>
            </a:r>
          </a:p>
          <a:p>
            <a:pPr algn="ctr">
              <a:lnSpc>
                <a:spcPct val="100000"/>
              </a:lnSpc>
              <a:spcBef>
                <a:spcPct val="0"/>
              </a:spcBef>
            </a:pPr>
            <a:endParaRPr lang="en-US" sz="2000" dirty="0"/>
          </a:p>
        </p:txBody>
      </p:sp>
      <p:sp>
        <p:nvSpPr>
          <p:cNvPr id="25" name="AutoShape 12"/>
          <p:cNvSpPr>
            <a:spLocks noChangeArrowheads="1"/>
          </p:cNvSpPr>
          <p:nvPr/>
        </p:nvSpPr>
        <p:spPr bwMode="auto">
          <a:xfrm>
            <a:off x="457200" y="3352800"/>
            <a:ext cx="1447800" cy="1143000"/>
          </a:xfrm>
          <a:prstGeom prst="roundRect">
            <a:avLst>
              <a:gd name="adj" fmla="val 16667"/>
            </a:avLst>
          </a:prstGeom>
          <a:solidFill>
            <a:schemeClr val="bg1"/>
          </a:solidFill>
          <a:ln w="25400" algn="ctr">
            <a:solidFill>
              <a:schemeClr val="accent1"/>
            </a:solidFill>
            <a:round/>
            <a:headEnd/>
            <a:tailEnd/>
          </a:ln>
          <a:effectLst/>
        </p:spPr>
        <p:txBody>
          <a:bodyPr vert="horz" wrap="none" lIns="91440" tIns="45720" rIns="91440" bIns="45720" numCol="1" anchor="ctr" anchorCtr="0" compatLnSpc="1">
            <a:prstTxWarp prst="textNoShape">
              <a:avLst/>
            </a:prstTxWarp>
          </a:bodyPr>
          <a:lstStyle/>
          <a:p>
            <a:pPr algn="ctr">
              <a:lnSpc>
                <a:spcPct val="100000"/>
              </a:lnSpc>
              <a:spcBef>
                <a:spcPct val="0"/>
              </a:spcBef>
            </a:pPr>
            <a:endParaRPr lang="en-US" sz="2000" dirty="0" smtClean="0"/>
          </a:p>
          <a:p>
            <a:pPr algn="ctr">
              <a:lnSpc>
                <a:spcPct val="100000"/>
              </a:lnSpc>
              <a:spcBef>
                <a:spcPct val="0"/>
              </a:spcBef>
            </a:pPr>
            <a:r>
              <a:rPr lang="en-US" sz="2000" dirty="0" smtClean="0"/>
              <a:t>LINQ </a:t>
            </a:r>
          </a:p>
          <a:p>
            <a:pPr algn="ctr">
              <a:lnSpc>
                <a:spcPct val="100000"/>
              </a:lnSpc>
              <a:spcBef>
                <a:spcPct val="0"/>
              </a:spcBef>
            </a:pPr>
            <a:r>
              <a:rPr lang="en-US" sz="2000" dirty="0" smtClean="0"/>
              <a:t>To</a:t>
            </a:r>
          </a:p>
          <a:p>
            <a:pPr algn="ctr">
              <a:lnSpc>
                <a:spcPct val="100000"/>
              </a:lnSpc>
              <a:spcBef>
                <a:spcPct val="0"/>
              </a:spcBef>
            </a:pPr>
            <a:r>
              <a:rPr lang="en-US" sz="2000" dirty="0" smtClean="0"/>
              <a:t>Objects</a:t>
            </a:r>
          </a:p>
          <a:p>
            <a:pPr algn="ctr">
              <a:lnSpc>
                <a:spcPct val="100000"/>
              </a:lnSpc>
              <a:spcBef>
                <a:spcPct val="0"/>
              </a:spcBef>
            </a:pPr>
            <a:endParaRPr lang="en-US" sz="2000" dirty="0"/>
          </a:p>
        </p:txBody>
      </p:sp>
      <p:grpSp>
        <p:nvGrpSpPr>
          <p:cNvPr id="27" name="Group 51"/>
          <p:cNvGrpSpPr>
            <a:grpSpLocks/>
          </p:cNvGrpSpPr>
          <p:nvPr/>
        </p:nvGrpSpPr>
        <p:grpSpPr bwMode="auto">
          <a:xfrm>
            <a:off x="2133600" y="2819399"/>
            <a:ext cx="5029200" cy="1905001"/>
            <a:chOff x="2151783" y="3001374"/>
            <a:chExt cx="4779142" cy="2168890"/>
          </a:xfrm>
        </p:grpSpPr>
        <p:sp>
          <p:nvSpPr>
            <p:cNvPr id="28" name="Rounded Rectangle 27"/>
            <p:cNvSpPr>
              <a:spLocks noChangeArrowheads="1"/>
            </p:cNvSpPr>
            <p:nvPr/>
          </p:nvSpPr>
          <p:spPr bwMode="auto">
            <a:xfrm>
              <a:off x="2151783" y="3085525"/>
              <a:ext cx="4779142" cy="2084739"/>
            </a:xfrm>
            <a:prstGeom prst="roundRect">
              <a:avLst>
                <a:gd name="adj" fmla="val 9375"/>
              </a:avLst>
            </a:prstGeom>
            <a:solidFill>
              <a:schemeClr val="accent2">
                <a:shade val="50000"/>
                <a:alpha val="25098"/>
              </a:schemeClr>
            </a:solidFill>
            <a:ln w="12700" cap="flat" cmpd="sng" algn="ctr">
              <a:solidFill>
                <a:schemeClr val="tx1"/>
              </a:solidFill>
              <a:prstDash val="solid"/>
              <a:round/>
              <a:headEnd type="none" w="sm" len="sm"/>
              <a:tailEnd type="none" w="sm" len="sm"/>
            </a:ln>
            <a:effectLst/>
          </p:spPr>
          <p:txBody>
            <a:bodyPr vert="horz" wrap="none" lIns="91440" tIns="45720" rIns="91440" bIns="45720" numCol="1" anchor="t" anchorCtr="0" compatLnSpc="1">
              <a:prstTxWarp prst="textNoShape">
                <a:avLst/>
              </a:prstTxWarp>
            </a:bodyPr>
            <a:lstStyle/>
            <a:p>
              <a:pPr>
                <a:lnSpc>
                  <a:spcPct val="100000"/>
                </a:lnSpc>
                <a:spcBef>
                  <a:spcPct val="0"/>
                </a:spcBef>
              </a:pPr>
              <a:endParaRPr lang="en-US" sz="3200">
                <a:effectLst>
                  <a:outerShdw blurRad="38100" dist="38100" dir="2700000" algn="tl">
                    <a:srgbClr val="000000"/>
                  </a:outerShdw>
                </a:effectLst>
              </a:endParaRPr>
            </a:p>
          </p:txBody>
        </p:sp>
        <p:sp>
          <p:nvSpPr>
            <p:cNvPr id="29" name="TextBox 28"/>
            <p:cNvSpPr txBox="1">
              <a:spLocks noChangeArrowheads="1"/>
            </p:cNvSpPr>
            <p:nvPr/>
          </p:nvSpPr>
          <p:spPr bwMode="auto">
            <a:xfrm>
              <a:off x="2151783" y="3001374"/>
              <a:ext cx="4779142" cy="665781"/>
            </a:xfrm>
            <a:prstGeom prst="rect">
              <a:avLst/>
            </a:prstGeom>
            <a:noFill/>
            <a:ln w="12700" cap="flat" cmpd="sng" algn="ctr">
              <a:noFill/>
              <a:prstDash val="solid"/>
              <a:miter lim="800000"/>
              <a:headEnd type="none" w="med" len="med"/>
              <a:tailEnd type="none" w="med" len="med"/>
            </a:ln>
            <a:effectLst/>
          </p:spPr>
          <p:txBody>
            <a:bodyPr vert="horz" wrap="square" lIns="182880" tIns="137160" rIns="182880" bIns="137160" numCol="1" anchor="t" anchorCtr="0" compatLnSpc="1">
              <a:prstTxWarp prst="textNoShape">
                <a:avLst/>
              </a:prstTxWarp>
              <a:spAutoFit/>
            </a:bodyPr>
            <a:lstStyle/>
            <a:p>
              <a:pPr>
                <a:lnSpc>
                  <a:spcPct val="100000"/>
                </a:lnSpc>
                <a:spcBef>
                  <a:spcPct val="0"/>
                </a:spcBef>
              </a:pPr>
              <a:r>
                <a:rPr lang="en-US" sz="2000" dirty="0">
                  <a:solidFill>
                    <a:schemeClr val="accent1"/>
                  </a:solidFill>
                  <a:effectLst>
                    <a:outerShdw blurRad="38100" dist="38100" dir="2700000" algn="tl">
                      <a:srgbClr val="000000"/>
                    </a:outerShdw>
                  </a:effectLst>
                </a:rPr>
                <a:t>LINQ enabled ADO.NET</a:t>
              </a:r>
              <a:endParaRPr lang="en-US" sz="1600" dirty="0">
                <a:solidFill>
                  <a:schemeClr val="accent1"/>
                </a:solidFill>
                <a:effectLst/>
                <a:latin typeface="Arial"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69013"/>
                                        </p:tgtEl>
                                        <p:attrNameLst>
                                          <p:attrName>style.visibility</p:attrName>
                                        </p:attrNameLst>
                                      </p:cBhvr>
                                      <p:to>
                                        <p:strVal val="visible"/>
                                      </p:to>
                                    </p:set>
                                    <p:animEffect transition="in" filter="fade">
                                      <p:cBhvr>
                                        <p:cTn id="7" dur="500"/>
                                        <p:tgtEl>
                                          <p:spTgt spid="46901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69014"/>
                                        </p:tgtEl>
                                        <p:attrNameLst>
                                          <p:attrName>style.visibility</p:attrName>
                                        </p:attrNameLst>
                                      </p:cBhvr>
                                      <p:to>
                                        <p:strVal val="visible"/>
                                      </p:to>
                                    </p:set>
                                    <p:animEffect transition="in" filter="fade">
                                      <p:cBhvr>
                                        <p:cTn id="11" dur="500"/>
                                        <p:tgtEl>
                                          <p:spTgt spid="46901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69015"/>
                                        </p:tgtEl>
                                        <p:attrNameLst>
                                          <p:attrName>style.visibility</p:attrName>
                                        </p:attrNameLst>
                                      </p:cBhvr>
                                      <p:to>
                                        <p:strVal val="visible"/>
                                      </p:to>
                                    </p:set>
                                    <p:animEffect transition="in" filter="fade">
                                      <p:cBhvr>
                                        <p:cTn id="15" dur="500"/>
                                        <p:tgtEl>
                                          <p:spTgt spid="46901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68996"/>
                                        </p:tgtEl>
                                        <p:attrNameLst>
                                          <p:attrName>style.visibility</p:attrName>
                                        </p:attrNameLst>
                                      </p:cBhvr>
                                      <p:to>
                                        <p:strVal val="visible"/>
                                      </p:to>
                                    </p:set>
                                    <p:animEffect transition="in" filter="fade">
                                      <p:cBhvr>
                                        <p:cTn id="20" dur="500"/>
                                        <p:tgtEl>
                                          <p:spTgt spid="46899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69004"/>
                                        </p:tgtEl>
                                        <p:attrNameLst>
                                          <p:attrName>style.visibility</p:attrName>
                                        </p:attrNameLst>
                                      </p:cBhvr>
                                      <p:to>
                                        <p:strVal val="visible"/>
                                      </p:to>
                                    </p:set>
                                    <p:animEffect transition="in" filter="fade">
                                      <p:cBhvr>
                                        <p:cTn id="23" dur="500"/>
                                        <p:tgtEl>
                                          <p:spTgt spid="469004"/>
                                        </p:tgtEl>
                                      </p:cBhvr>
                                    </p:animEffect>
                                  </p:childTnLst>
                                </p:cTn>
                              </p:par>
                              <p:par>
                                <p:cTn id="24" presetID="10" presetClass="entr" presetSubtype="0"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469008"/>
                                        </p:tgtEl>
                                        <p:attrNameLst>
                                          <p:attrName>style.visibility</p:attrName>
                                        </p:attrNameLst>
                                      </p:cBhvr>
                                      <p:to>
                                        <p:strVal val="visible"/>
                                      </p:to>
                                    </p:set>
                                    <p:animEffect transition="in" filter="fade">
                                      <p:cBhvr>
                                        <p:cTn id="34" dur="500"/>
                                        <p:tgtEl>
                                          <p:spTgt spid="469008"/>
                                        </p:tgtEl>
                                      </p:cBhvr>
                                    </p:animEffect>
                                  </p:childTnLst>
                                </p:cTn>
                              </p:par>
                              <p:par>
                                <p:cTn id="35" presetID="10" presetClass="entr" presetSubtype="0"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500"/>
                                        <p:tgtEl>
                                          <p:spTgt spid="2"/>
                                        </p:tgtEl>
                                      </p:cBhvr>
                                    </p:animEffect>
                                  </p:childTnLst>
                                </p:cTn>
                              </p:par>
                              <p:par>
                                <p:cTn id="38" presetID="10" presetClass="entr" presetSubtype="0" fill="hold" nodeType="with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fade">
                                      <p:cBhvr>
                                        <p:cTn id="40" dur="500"/>
                                        <p:tgtEl>
                                          <p:spTgt spid="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8996" grpId="0" animBg="1"/>
      <p:bldP spid="469004" grpId="0" animBg="1"/>
      <p:bldP spid="469008" grpId="0" animBg="1"/>
      <p:bldP spid="469013" grpId="0" animBg="1"/>
      <p:bldP spid="469014" grpId="0" animBg="1"/>
      <p:bldP spid="469015" grpId="0" animBg="1"/>
      <p:bldP spid="24" grpId="0" animBg="1"/>
      <p:bldP spid="2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p:txBody>
          <a:bodyPr/>
          <a:lstStyle/>
          <a:p>
            <a:r>
              <a:rPr lang="en-US" dirty="0">
                <a:effectLst>
                  <a:outerShdw blurRad="38100" dist="38100" dir="2700000" algn="tl">
                    <a:srgbClr val="000000"/>
                  </a:outerShdw>
                </a:effectLst>
              </a:rPr>
              <a:t>Language Innovations</a:t>
            </a:r>
          </a:p>
        </p:txBody>
      </p:sp>
      <p:sp>
        <p:nvSpPr>
          <p:cNvPr id="472067" name="Rectangle 3"/>
          <p:cNvSpPr>
            <a:spLocks noGrp="1" noChangeArrowheads="1"/>
          </p:cNvSpPr>
          <p:nvPr>
            <p:ph type="body" idx="1"/>
          </p:nvPr>
        </p:nvSpPr>
        <p:spPr>
          <a:xfrm>
            <a:off x="390525" y="1412875"/>
            <a:ext cx="8356600" cy="4846638"/>
          </a:xfrm>
        </p:spPr>
        <p:txBody>
          <a:bodyPr/>
          <a:lstStyle/>
          <a:p>
            <a:pPr>
              <a:lnSpc>
                <a:spcPct val="100000"/>
              </a:lnSpc>
            </a:pPr>
            <a:r>
              <a:rPr lang="en-US" dirty="0">
                <a:effectLst>
                  <a:outerShdw blurRad="38100" dist="38100" dir="2700000" algn="tl">
                    <a:srgbClr val="000000"/>
                  </a:outerShdw>
                </a:effectLst>
              </a:rPr>
              <a:t>Implicitly typed locals</a:t>
            </a:r>
          </a:p>
          <a:p>
            <a:pPr>
              <a:lnSpc>
                <a:spcPct val="100000"/>
              </a:lnSpc>
            </a:pPr>
            <a:r>
              <a:rPr lang="en-US" dirty="0">
                <a:effectLst>
                  <a:outerShdw blurRad="38100" dist="38100" dir="2700000" algn="tl">
                    <a:srgbClr val="000000"/>
                  </a:outerShdw>
                </a:effectLst>
              </a:rPr>
              <a:t>Extension methods</a:t>
            </a:r>
          </a:p>
          <a:p>
            <a:pPr>
              <a:lnSpc>
                <a:spcPct val="100000"/>
              </a:lnSpc>
            </a:pPr>
            <a:r>
              <a:rPr lang="en-US" dirty="0">
                <a:effectLst>
                  <a:outerShdw blurRad="38100" dist="38100" dir="2700000" algn="tl">
                    <a:srgbClr val="000000"/>
                  </a:outerShdw>
                </a:effectLst>
              </a:rPr>
              <a:t>Lambda expressions</a:t>
            </a:r>
          </a:p>
          <a:p>
            <a:pPr>
              <a:lnSpc>
                <a:spcPct val="100000"/>
              </a:lnSpc>
            </a:pPr>
            <a:r>
              <a:rPr lang="en-US" dirty="0">
                <a:effectLst>
                  <a:outerShdw blurRad="38100" dist="38100" dir="2700000" algn="tl">
                    <a:srgbClr val="000000"/>
                  </a:outerShdw>
                </a:effectLst>
              </a:rPr>
              <a:t>Object </a:t>
            </a:r>
            <a:r>
              <a:rPr lang="en-US" dirty="0" err="1">
                <a:effectLst>
                  <a:outerShdw blurRad="38100" dist="38100" dir="2700000" algn="tl">
                    <a:srgbClr val="000000"/>
                  </a:outerShdw>
                </a:effectLst>
              </a:rPr>
              <a:t>initializers</a:t>
            </a:r>
            <a:endParaRPr lang="en-US" dirty="0">
              <a:effectLst>
                <a:outerShdw blurRad="38100" dist="38100" dir="2700000" algn="tl">
                  <a:srgbClr val="000000"/>
                </a:outerShdw>
              </a:effectLst>
            </a:endParaRPr>
          </a:p>
          <a:p>
            <a:pPr>
              <a:lnSpc>
                <a:spcPct val="100000"/>
              </a:lnSpc>
            </a:pPr>
            <a:r>
              <a:rPr lang="en-US" dirty="0" smtClean="0">
                <a:effectLst>
                  <a:outerShdw blurRad="38100" dist="38100" dir="2700000" algn="tl">
                    <a:srgbClr val="000000"/>
                  </a:outerShdw>
                </a:effectLst>
              </a:rPr>
              <a:t>Query expressions</a:t>
            </a:r>
            <a:endParaRPr lang="en-US" dirty="0">
              <a:effectLst>
                <a:outerShdw blurRad="38100" dist="38100" dir="2700000" algn="tl">
                  <a:srgbClr val="000000"/>
                </a:outerShdw>
              </a:effectLst>
            </a:endParaRPr>
          </a:p>
        </p:txBody>
      </p:sp>
      <p:sp>
        <p:nvSpPr>
          <p:cNvPr id="472068" name="AutoShape 4"/>
          <p:cNvSpPr>
            <a:spLocks noChangeArrowheads="1"/>
          </p:cNvSpPr>
          <p:nvPr/>
        </p:nvSpPr>
        <p:spPr bwMode="auto">
          <a:xfrm>
            <a:off x="5334000" y="1143000"/>
            <a:ext cx="1676400" cy="560388"/>
          </a:xfrm>
          <a:prstGeom prst="wedgeRectCallout">
            <a:avLst>
              <a:gd name="adj1" fmla="val -83520"/>
              <a:gd name="adj2" fmla="val 50523"/>
            </a:avLst>
          </a:prstGeom>
          <a:solidFill>
            <a:schemeClr val="bg1">
              <a:alpha val="34000"/>
            </a:schemeClr>
          </a:solidFill>
          <a:ln w="12700" cap="rnd" algn="ctr">
            <a:noFill/>
            <a:prstDash val="sysDot"/>
            <a:miter lim="800000"/>
            <a:headEnd type="none" w="sm" len="sm"/>
            <a:tailEnd type="none" w="sm" len="sm"/>
          </a:ln>
          <a:effectLst/>
        </p:spPr>
        <p:txBody>
          <a:bodyPr vert="horz" wrap="square" lIns="182880" tIns="137160" rIns="182880" bIns="137160" numCol="1" anchor="ctr" anchorCtr="1" compatLnSpc="1">
            <a:prstTxWarp prst="textNoShape">
              <a:avLst/>
            </a:prstTxWarp>
            <a:spAutoFit/>
          </a:bodyPr>
          <a:lstStyle/>
          <a:p>
            <a:pPr algn="l" eaLnBrk="1" hangingPunct="1">
              <a:lnSpc>
                <a:spcPct val="100000"/>
              </a:lnSpc>
              <a:spcBef>
                <a:spcPct val="0"/>
              </a:spcBef>
            </a:pPr>
            <a:r>
              <a:rPr lang="en-US" sz="1800" dirty="0" err="1">
                <a:ln w="18415" cmpd="sng">
                  <a:noFill/>
                  <a:prstDash val="solid"/>
                </a:ln>
                <a:effectLst>
                  <a:outerShdw blurRad="50800" dist="38100" dir="2700000" algn="tl" rotWithShape="0">
                    <a:prstClr val="black">
                      <a:alpha val="40000"/>
                    </a:prstClr>
                  </a:outerShdw>
                </a:effectLst>
              </a:rPr>
              <a:t>var</a:t>
            </a:r>
            <a:r>
              <a:rPr lang="en-US" sz="1800" dirty="0">
                <a:ln w="18415" cmpd="sng">
                  <a:noFill/>
                  <a:prstDash val="solid"/>
                </a:ln>
                <a:effectLst>
                  <a:outerShdw blurRad="50800" dist="38100" dir="2700000" algn="tl" rotWithShape="0">
                    <a:prstClr val="black">
                      <a:alpha val="40000"/>
                    </a:prstClr>
                  </a:outerShdw>
                </a:effectLst>
              </a:rPr>
              <a:t> x = 5;</a:t>
            </a:r>
          </a:p>
        </p:txBody>
      </p:sp>
      <p:sp>
        <p:nvSpPr>
          <p:cNvPr id="472069" name="AutoShape 5"/>
          <p:cNvSpPr>
            <a:spLocks noChangeArrowheads="1"/>
          </p:cNvSpPr>
          <p:nvPr/>
        </p:nvSpPr>
        <p:spPr bwMode="auto">
          <a:xfrm>
            <a:off x="5029200" y="1905000"/>
            <a:ext cx="3581400" cy="560387"/>
          </a:xfrm>
          <a:prstGeom prst="wedgeRectCallout">
            <a:avLst>
              <a:gd name="adj1" fmla="val -68310"/>
              <a:gd name="adj2" fmla="val 42245"/>
            </a:avLst>
          </a:prstGeom>
          <a:solidFill>
            <a:schemeClr val="bg1">
              <a:alpha val="34000"/>
            </a:schemeClr>
          </a:solidFill>
          <a:ln w="12700" cap="rnd" algn="ctr">
            <a:noFill/>
            <a:prstDash val="sysDot"/>
            <a:miter lim="800000"/>
            <a:headEnd type="none" w="sm" len="sm"/>
            <a:tailEnd type="none" w="sm" len="sm"/>
          </a:ln>
          <a:effectLst/>
        </p:spPr>
        <p:txBody>
          <a:bodyPr vert="horz" wrap="square" lIns="182880" tIns="137160" rIns="182880" bIns="137160" numCol="1" anchor="ctr" anchorCtr="1" compatLnSpc="1">
            <a:prstTxWarp prst="textNoShape">
              <a:avLst/>
            </a:prstTxWarp>
            <a:spAutoFit/>
          </a:bodyPr>
          <a:lstStyle/>
          <a:p>
            <a:pPr algn="l" eaLnBrk="1" hangingPunct="1">
              <a:lnSpc>
                <a:spcPct val="100000"/>
              </a:lnSpc>
              <a:spcBef>
                <a:spcPct val="0"/>
              </a:spcBef>
            </a:pPr>
            <a:r>
              <a:rPr lang="en-US" sz="1800" dirty="0">
                <a:ln w="18415" cmpd="sng">
                  <a:noFill/>
                  <a:prstDash val="solid"/>
                </a:ln>
                <a:effectLst>
                  <a:outerShdw blurRad="50800" dist="38100" dir="2700000" algn="tl" rotWithShape="0">
                    <a:prstClr val="black">
                      <a:alpha val="40000"/>
                    </a:prstClr>
                  </a:outerShdw>
                </a:effectLst>
              </a:rPr>
              <a:t>static void Dump(this object o);</a:t>
            </a:r>
          </a:p>
        </p:txBody>
      </p:sp>
      <p:sp>
        <p:nvSpPr>
          <p:cNvPr id="472070" name="AutoShape 6"/>
          <p:cNvSpPr>
            <a:spLocks noChangeArrowheads="1"/>
          </p:cNvSpPr>
          <p:nvPr/>
        </p:nvSpPr>
        <p:spPr bwMode="auto">
          <a:xfrm>
            <a:off x="5257800" y="2690813"/>
            <a:ext cx="1752600" cy="560387"/>
          </a:xfrm>
          <a:prstGeom prst="wedgeRectCallout">
            <a:avLst>
              <a:gd name="adj1" fmla="val -84343"/>
              <a:gd name="adj2" fmla="val 38873"/>
            </a:avLst>
          </a:prstGeom>
          <a:solidFill>
            <a:schemeClr val="bg1">
              <a:alpha val="34000"/>
            </a:schemeClr>
          </a:solidFill>
          <a:ln w="12700" cap="rnd" algn="ctr">
            <a:noFill/>
            <a:prstDash val="sysDot"/>
            <a:miter lim="800000"/>
            <a:headEnd type="none" w="sm" len="sm"/>
            <a:tailEnd type="none" w="sm" len="sm"/>
          </a:ln>
          <a:effectLst/>
        </p:spPr>
        <p:txBody>
          <a:bodyPr vert="horz" wrap="square" lIns="182880" tIns="137160" rIns="182880" bIns="137160" numCol="1" anchor="ctr" anchorCtr="1" compatLnSpc="1">
            <a:prstTxWarp prst="textNoShape">
              <a:avLst/>
            </a:prstTxWarp>
            <a:spAutoFit/>
          </a:bodyPr>
          <a:lstStyle/>
          <a:p>
            <a:pPr algn="l" eaLnBrk="1" hangingPunct="1">
              <a:lnSpc>
                <a:spcPct val="100000"/>
              </a:lnSpc>
              <a:spcBef>
                <a:spcPct val="0"/>
              </a:spcBef>
            </a:pPr>
            <a:r>
              <a:rPr lang="en-US" sz="1800" dirty="0">
                <a:ln w="18415" cmpd="sng">
                  <a:noFill/>
                  <a:prstDash val="solid"/>
                </a:ln>
                <a:effectLst>
                  <a:outerShdw blurRad="50800" dist="38100" dir="2700000" algn="tl" rotWithShape="0">
                    <a:prstClr val="black">
                      <a:alpha val="40000"/>
                    </a:prstClr>
                  </a:outerShdw>
                </a:effectLst>
              </a:rPr>
              <a:t>c =&gt; </a:t>
            </a:r>
            <a:r>
              <a:rPr lang="en-US" sz="1800" dirty="0" err="1">
                <a:ln w="18415" cmpd="sng">
                  <a:noFill/>
                  <a:prstDash val="solid"/>
                </a:ln>
                <a:effectLst>
                  <a:outerShdw blurRad="50800" dist="38100" dir="2700000" algn="tl" rotWithShape="0">
                    <a:prstClr val="black">
                      <a:alpha val="40000"/>
                    </a:prstClr>
                  </a:outerShdw>
                </a:effectLst>
              </a:rPr>
              <a:t>c.Name</a:t>
            </a:r>
            <a:endParaRPr lang="en-US" sz="1800" dirty="0">
              <a:ln w="18415" cmpd="sng">
                <a:noFill/>
                <a:prstDash val="solid"/>
              </a:ln>
              <a:effectLst>
                <a:outerShdw blurRad="50800" dist="38100" dir="2700000" algn="tl" rotWithShape="0">
                  <a:prstClr val="black">
                    <a:alpha val="40000"/>
                  </a:prstClr>
                </a:outerShdw>
              </a:effectLst>
            </a:endParaRPr>
          </a:p>
        </p:txBody>
      </p:sp>
      <p:sp>
        <p:nvSpPr>
          <p:cNvPr id="472071" name="AutoShape 7"/>
          <p:cNvSpPr>
            <a:spLocks noChangeArrowheads="1"/>
          </p:cNvSpPr>
          <p:nvPr/>
        </p:nvSpPr>
        <p:spPr bwMode="auto">
          <a:xfrm>
            <a:off x="4876800" y="3452813"/>
            <a:ext cx="2895600" cy="560387"/>
          </a:xfrm>
          <a:prstGeom prst="wedgeRectCallout">
            <a:avLst>
              <a:gd name="adj1" fmla="val -76407"/>
              <a:gd name="adj2" fmla="val 31260"/>
            </a:avLst>
          </a:prstGeom>
          <a:solidFill>
            <a:schemeClr val="bg1">
              <a:alpha val="34000"/>
            </a:schemeClr>
          </a:solidFill>
          <a:ln w="12700" cap="rnd" algn="ctr">
            <a:noFill/>
            <a:prstDash val="sysDot"/>
            <a:miter lim="800000"/>
            <a:headEnd type="none" w="sm" len="sm"/>
            <a:tailEnd type="none" w="sm" len="sm"/>
          </a:ln>
          <a:effectLst/>
        </p:spPr>
        <p:txBody>
          <a:bodyPr vert="horz" wrap="square" lIns="182880" tIns="137160" rIns="182880" bIns="137160" numCol="1" anchor="ctr" anchorCtr="1" compatLnSpc="1">
            <a:prstTxWarp prst="textNoShape">
              <a:avLst/>
            </a:prstTxWarp>
            <a:spAutoFit/>
          </a:bodyPr>
          <a:lstStyle/>
          <a:p>
            <a:pPr algn="l" eaLnBrk="1" hangingPunct="1">
              <a:lnSpc>
                <a:spcPct val="100000"/>
              </a:lnSpc>
              <a:spcBef>
                <a:spcPct val="0"/>
              </a:spcBef>
            </a:pPr>
            <a:r>
              <a:rPr lang="en-US" sz="1800" dirty="0">
                <a:ln w="18415" cmpd="sng">
                  <a:noFill/>
                  <a:prstDash val="solid"/>
                </a:ln>
                <a:effectLst>
                  <a:outerShdw blurRad="50800" dist="38100" dir="2700000" algn="tl" rotWithShape="0">
                    <a:prstClr val="black">
                      <a:alpha val="40000"/>
                    </a:prstClr>
                  </a:outerShdw>
                </a:effectLst>
              </a:rPr>
              <a:t>new Point { x = 1, y = 2 }</a:t>
            </a:r>
          </a:p>
        </p:txBody>
      </p:sp>
      <p:sp>
        <p:nvSpPr>
          <p:cNvPr id="472073" name="AutoShape 9"/>
          <p:cNvSpPr>
            <a:spLocks noChangeArrowheads="1"/>
          </p:cNvSpPr>
          <p:nvPr/>
        </p:nvSpPr>
        <p:spPr bwMode="auto">
          <a:xfrm>
            <a:off x="5181600" y="4191000"/>
            <a:ext cx="2667000" cy="830997"/>
          </a:xfrm>
          <a:prstGeom prst="wedgeRectCallout">
            <a:avLst>
              <a:gd name="adj1" fmla="val -80422"/>
              <a:gd name="adj2" fmla="val 7032"/>
            </a:avLst>
          </a:prstGeom>
          <a:solidFill>
            <a:schemeClr val="bg1">
              <a:alpha val="34000"/>
            </a:schemeClr>
          </a:solidFill>
          <a:ln w="12700" cap="rnd" algn="ctr">
            <a:noFill/>
            <a:prstDash val="sysDot"/>
            <a:miter lim="800000"/>
            <a:headEnd type="none" w="sm" len="sm"/>
            <a:tailEnd type="none" w="sm" len="sm"/>
          </a:ln>
          <a:effectLst/>
        </p:spPr>
        <p:txBody>
          <a:bodyPr vert="horz" wrap="square" lIns="182880" tIns="137160" rIns="182880" bIns="137160" numCol="1" anchor="ctr" anchorCtr="1" compatLnSpc="1">
            <a:prstTxWarp prst="textNoShape">
              <a:avLst/>
            </a:prstTxWarp>
            <a:spAutoFit/>
          </a:bodyPr>
          <a:lstStyle/>
          <a:p>
            <a:pPr algn="l" eaLnBrk="1" hangingPunct="1">
              <a:lnSpc>
                <a:spcPct val="100000"/>
              </a:lnSpc>
              <a:spcBef>
                <a:spcPct val="0"/>
              </a:spcBef>
            </a:pPr>
            <a:r>
              <a:rPr lang="en-US" sz="1800">
                <a:ln w="18415" cmpd="sng">
                  <a:noFill/>
                  <a:prstDash val="solid"/>
                </a:ln>
                <a:effectLst>
                  <a:outerShdw blurRad="50800" dist="38100" dir="2700000" algn="tl" rotWithShape="0">
                    <a:prstClr val="black">
                      <a:alpha val="40000"/>
                    </a:prstClr>
                  </a:outerShdw>
                </a:effectLst>
              </a:rPr>
              <a:t>from … where … select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Effect transition="in" filter="fade">
                                      <p:cBhvr>
                                        <p:cTn id="7" dur="500"/>
                                        <p:tgtEl>
                                          <p:spTgt spid="47206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72068"/>
                                        </p:tgtEl>
                                        <p:attrNameLst>
                                          <p:attrName>style.visibility</p:attrName>
                                        </p:attrNameLst>
                                      </p:cBhvr>
                                      <p:to>
                                        <p:strVal val="visible"/>
                                      </p:to>
                                    </p:set>
                                    <p:animEffect transition="in" filter="fade">
                                      <p:cBhvr>
                                        <p:cTn id="10" dur="500"/>
                                        <p:tgtEl>
                                          <p:spTgt spid="47206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72067">
                                            <p:txEl>
                                              <p:pRg st="1" end="1"/>
                                            </p:txEl>
                                          </p:spTgt>
                                        </p:tgtEl>
                                        <p:attrNameLst>
                                          <p:attrName>style.visibility</p:attrName>
                                        </p:attrNameLst>
                                      </p:cBhvr>
                                      <p:to>
                                        <p:strVal val="visible"/>
                                      </p:to>
                                    </p:set>
                                    <p:animEffect transition="in" filter="fade">
                                      <p:cBhvr>
                                        <p:cTn id="15" dur="500"/>
                                        <p:tgtEl>
                                          <p:spTgt spid="472067">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72069"/>
                                        </p:tgtEl>
                                        <p:attrNameLst>
                                          <p:attrName>style.visibility</p:attrName>
                                        </p:attrNameLst>
                                      </p:cBhvr>
                                      <p:to>
                                        <p:strVal val="visible"/>
                                      </p:to>
                                    </p:set>
                                    <p:animEffect transition="in" filter="fade">
                                      <p:cBhvr>
                                        <p:cTn id="18" dur="500"/>
                                        <p:tgtEl>
                                          <p:spTgt spid="47206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72067">
                                            <p:txEl>
                                              <p:pRg st="2" end="2"/>
                                            </p:txEl>
                                          </p:spTgt>
                                        </p:tgtEl>
                                        <p:attrNameLst>
                                          <p:attrName>style.visibility</p:attrName>
                                        </p:attrNameLst>
                                      </p:cBhvr>
                                      <p:to>
                                        <p:strVal val="visible"/>
                                      </p:to>
                                    </p:set>
                                    <p:animEffect transition="in" filter="fade">
                                      <p:cBhvr>
                                        <p:cTn id="23" dur="500"/>
                                        <p:tgtEl>
                                          <p:spTgt spid="472067">
                                            <p:txEl>
                                              <p:pRg st="2" end="2"/>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72070"/>
                                        </p:tgtEl>
                                        <p:attrNameLst>
                                          <p:attrName>style.visibility</p:attrName>
                                        </p:attrNameLst>
                                      </p:cBhvr>
                                      <p:to>
                                        <p:strVal val="visible"/>
                                      </p:to>
                                    </p:set>
                                    <p:animEffect transition="in" filter="fade">
                                      <p:cBhvr>
                                        <p:cTn id="26" dur="500"/>
                                        <p:tgtEl>
                                          <p:spTgt spid="47207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72067">
                                            <p:txEl>
                                              <p:pRg st="3" end="3"/>
                                            </p:txEl>
                                          </p:spTgt>
                                        </p:tgtEl>
                                        <p:attrNameLst>
                                          <p:attrName>style.visibility</p:attrName>
                                        </p:attrNameLst>
                                      </p:cBhvr>
                                      <p:to>
                                        <p:strVal val="visible"/>
                                      </p:to>
                                    </p:set>
                                    <p:animEffect transition="in" filter="fade">
                                      <p:cBhvr>
                                        <p:cTn id="31" dur="500"/>
                                        <p:tgtEl>
                                          <p:spTgt spid="472067">
                                            <p:txEl>
                                              <p:pRg st="3" end="3"/>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72071"/>
                                        </p:tgtEl>
                                        <p:attrNameLst>
                                          <p:attrName>style.visibility</p:attrName>
                                        </p:attrNameLst>
                                      </p:cBhvr>
                                      <p:to>
                                        <p:strVal val="visible"/>
                                      </p:to>
                                    </p:set>
                                    <p:animEffect transition="in" filter="fade">
                                      <p:cBhvr>
                                        <p:cTn id="34" dur="500"/>
                                        <p:tgtEl>
                                          <p:spTgt spid="47207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72067">
                                            <p:txEl>
                                              <p:pRg st="4" end="4"/>
                                            </p:txEl>
                                          </p:spTgt>
                                        </p:tgtEl>
                                        <p:attrNameLst>
                                          <p:attrName>style.visibility</p:attrName>
                                        </p:attrNameLst>
                                      </p:cBhvr>
                                      <p:to>
                                        <p:strVal val="visible"/>
                                      </p:to>
                                    </p:set>
                                    <p:animEffect transition="in" filter="fade">
                                      <p:cBhvr>
                                        <p:cTn id="39" dur="500"/>
                                        <p:tgtEl>
                                          <p:spTgt spid="472067">
                                            <p:txEl>
                                              <p:pRg st="4" end="4"/>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72073"/>
                                        </p:tgtEl>
                                        <p:attrNameLst>
                                          <p:attrName>style.visibility</p:attrName>
                                        </p:attrNameLst>
                                      </p:cBhvr>
                                      <p:to>
                                        <p:strVal val="visible"/>
                                      </p:to>
                                    </p:set>
                                    <p:animEffect transition="in" filter="fade">
                                      <p:cBhvr>
                                        <p:cTn id="42" dur="500"/>
                                        <p:tgtEl>
                                          <p:spTgt spid="4720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uiExpand="1" build="p"/>
      <p:bldP spid="472068" grpId="0" uiExpand="1" animBg="1"/>
      <p:bldP spid="472069" grpId="0" uiExpand="1" animBg="1"/>
      <p:bldP spid="472070" grpId="0" uiExpand="1" animBg="1"/>
      <p:bldP spid="472071" grpId="0" animBg="1"/>
      <p:bldP spid="47207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090" name="Rectangle 2"/>
          <p:cNvSpPr>
            <a:spLocks noGrp="1" noChangeArrowheads="1"/>
          </p:cNvSpPr>
          <p:nvPr>
            <p:ph type="title"/>
          </p:nvPr>
        </p:nvSpPr>
        <p:spPr/>
        <p:txBody>
          <a:bodyPr/>
          <a:lstStyle/>
          <a:p>
            <a:r>
              <a:rPr lang="en-US">
                <a:effectLst>
                  <a:outerShdw blurRad="38100" dist="38100" dir="2700000" algn="tl">
                    <a:srgbClr val="000000"/>
                  </a:outerShdw>
                </a:effectLst>
              </a:rPr>
              <a:t>Standard Query Operators</a:t>
            </a:r>
          </a:p>
        </p:txBody>
      </p:sp>
      <p:graphicFrame>
        <p:nvGraphicFramePr>
          <p:cNvPr id="473091" name="Group 3"/>
          <p:cNvGraphicFramePr>
            <a:graphicFrameLocks noGrp="1"/>
          </p:cNvGraphicFramePr>
          <p:nvPr>
            <p:ph sz="half" idx="4294967295"/>
          </p:nvPr>
        </p:nvGraphicFramePr>
        <p:xfrm>
          <a:off x="228600" y="1295400"/>
          <a:ext cx="8763000" cy="4626864"/>
        </p:xfrm>
        <a:graphic>
          <a:graphicData uri="http://schemas.openxmlformats.org/drawingml/2006/table">
            <a:tbl>
              <a:tblPr/>
              <a:tblGrid>
                <a:gridCol w="1828800"/>
                <a:gridCol w="6934200"/>
              </a:tblGrid>
              <a:tr h="365125">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Restrict</a:t>
                      </a:r>
                    </a:p>
                  </a:txBody>
                  <a:tcPr marL="182880" marR="182880" marT="73152" marB="731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Where</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a:t>
                      </a:r>
                    </a:p>
                  </a:txBody>
                  <a:tcPr marL="182880" marR="182880" marT="73152" marB="731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77813">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000" b="0" i="0" u="none" strike="noStrike" cap="none" normalizeH="0" baseline="0" smtClean="0">
                          <a:solidFill>
                            <a:schemeClr val="bg1"/>
                          </a:solidFill>
                          <a:effectLst>
                            <a:outerShdw blurRad="38100" dist="38100" dir="2700000" algn="tl">
                              <a:srgbClr val="000000"/>
                            </a:outerShdw>
                          </a:effectLst>
                          <a:latin typeface="Segoe" pitchFamily="34" charset="0"/>
                        </a:rPr>
                        <a:t>Project</a:t>
                      </a:r>
                    </a:p>
                  </a:txBody>
                  <a:tcPr marL="182880" marR="182880" marT="73152" marB="731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Select</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 </a:t>
                      </a: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SelectMany</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a:t>
                      </a:r>
                    </a:p>
                  </a:txBody>
                  <a:tcPr marL="182880" marR="182880" marT="73152" marB="731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65125">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000" b="0" i="0" u="none" strike="noStrike" cap="none" normalizeH="0" baseline="0" smtClean="0">
                          <a:solidFill>
                            <a:schemeClr val="bg1"/>
                          </a:solidFill>
                          <a:effectLst>
                            <a:outerShdw blurRad="38100" dist="38100" dir="2700000" algn="tl">
                              <a:srgbClr val="000000"/>
                            </a:outerShdw>
                          </a:effectLst>
                          <a:latin typeface="Segoe" pitchFamily="34" charset="0"/>
                        </a:rPr>
                        <a:t>Order</a:t>
                      </a:r>
                    </a:p>
                  </a:txBody>
                  <a:tcPr marL="182880" marR="182880" marT="73152" marB="731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OrderBy</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ThenBy</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 …</a:t>
                      </a:r>
                    </a:p>
                  </a:txBody>
                  <a:tcPr marL="182880" marR="182880" marT="73152" marB="731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65125">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000" b="0" i="0" u="none" strike="noStrike" cap="none" normalizeH="0" baseline="0" smtClean="0">
                          <a:solidFill>
                            <a:schemeClr val="bg1"/>
                          </a:solidFill>
                          <a:effectLst>
                            <a:outerShdw blurRad="38100" dist="38100" dir="2700000" algn="tl">
                              <a:srgbClr val="000000"/>
                            </a:outerShdw>
                          </a:effectLst>
                          <a:latin typeface="Segoe" pitchFamily="34" charset="0"/>
                        </a:rPr>
                        <a:t>Group</a:t>
                      </a:r>
                    </a:p>
                  </a:txBody>
                  <a:tcPr marL="182880" marR="182880" marT="73152" marB="731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GroupBy</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a:t>
                      </a:r>
                    </a:p>
                  </a:txBody>
                  <a:tcPr marL="182880" marR="182880" marT="73152" marB="731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65125">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000" b="0" i="0" u="none" strike="noStrike" cap="none" normalizeH="0" baseline="0" smtClean="0">
                          <a:solidFill>
                            <a:schemeClr val="bg1"/>
                          </a:solidFill>
                          <a:effectLst>
                            <a:outerShdw blurRad="38100" dist="38100" dir="2700000" algn="tl">
                              <a:srgbClr val="000000"/>
                            </a:outerShdw>
                          </a:effectLst>
                          <a:latin typeface="Segoe" pitchFamily="34" charset="0"/>
                        </a:rPr>
                        <a:t>Quantify</a:t>
                      </a:r>
                    </a:p>
                  </a:txBody>
                  <a:tcPr marL="182880" marR="182880" marT="73152" marB="731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Any</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 </a:t>
                      </a: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All</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a:t>
                      </a:r>
                    </a:p>
                  </a:txBody>
                  <a:tcPr marL="182880" marR="182880" marT="73152" marB="731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65125">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000" b="0" i="0" u="none" strike="noStrike" cap="none" normalizeH="0" baseline="0" smtClean="0">
                          <a:solidFill>
                            <a:schemeClr val="bg1"/>
                          </a:solidFill>
                          <a:effectLst>
                            <a:outerShdw blurRad="38100" dist="38100" dir="2700000" algn="tl">
                              <a:srgbClr val="000000"/>
                            </a:outerShdw>
                          </a:effectLst>
                          <a:latin typeface="Segoe" pitchFamily="34" charset="0"/>
                        </a:rPr>
                        <a:t>Partition</a:t>
                      </a:r>
                    </a:p>
                  </a:txBody>
                  <a:tcPr marL="182880" marR="182880" marT="73152" marB="731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TakeFirst</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 </a:t>
                      </a: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SkipFirst</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a:t>
                      </a:r>
                    </a:p>
                  </a:txBody>
                  <a:tcPr marL="182880" marR="182880" marT="73152" marB="731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65125">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000" b="0" i="0" u="none" strike="noStrike" cap="none" normalizeH="0" baseline="0" smtClean="0">
                          <a:solidFill>
                            <a:schemeClr val="bg1"/>
                          </a:solidFill>
                          <a:effectLst>
                            <a:outerShdw blurRad="38100" dist="38100" dir="2700000" algn="tl">
                              <a:srgbClr val="000000"/>
                            </a:outerShdw>
                          </a:effectLst>
                          <a:latin typeface="Segoe" pitchFamily="34" charset="0"/>
                        </a:rPr>
                        <a:t>Set</a:t>
                      </a:r>
                    </a:p>
                  </a:txBody>
                  <a:tcPr marL="182880" marR="182880" marT="73152" marB="731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Distinct</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 </a:t>
                      </a: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Union</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 </a:t>
                      </a: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Intersect</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 </a:t>
                      </a: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Except</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a:t>
                      </a:r>
                    </a:p>
                  </a:txBody>
                  <a:tcPr marL="182880" marR="182880" marT="73152" marB="731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65125">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000" b="0" i="0" u="none" strike="noStrike" cap="none" normalizeH="0" baseline="0" smtClean="0">
                          <a:solidFill>
                            <a:schemeClr val="bg1"/>
                          </a:solidFill>
                          <a:effectLst>
                            <a:outerShdw blurRad="38100" dist="38100" dir="2700000" algn="tl">
                              <a:srgbClr val="000000"/>
                            </a:outerShdw>
                          </a:effectLst>
                          <a:latin typeface="Segoe" pitchFamily="34" charset="0"/>
                        </a:rPr>
                        <a:t>Singleton</a:t>
                      </a:r>
                    </a:p>
                  </a:txBody>
                  <a:tcPr marL="182880" marR="182880" marT="73152" marB="731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Element</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 </a:t>
                      </a: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ElementAt</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a:t>
                      </a:r>
                    </a:p>
                  </a:txBody>
                  <a:tcPr marL="182880" marR="182880" marT="73152" marB="731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65125">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000" b="0" i="0" u="none" strike="noStrike" cap="none" normalizeH="0" baseline="0" smtClean="0">
                          <a:solidFill>
                            <a:schemeClr val="bg1"/>
                          </a:solidFill>
                          <a:effectLst>
                            <a:outerShdw blurRad="38100" dist="38100" dir="2700000" algn="tl">
                              <a:srgbClr val="000000"/>
                            </a:outerShdw>
                          </a:effectLst>
                          <a:latin typeface="Segoe" pitchFamily="34" charset="0"/>
                        </a:rPr>
                        <a:t>Aggregate</a:t>
                      </a:r>
                    </a:p>
                  </a:txBody>
                  <a:tcPr marL="182880" marR="182880" marT="73152" marB="731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Count</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 </a:t>
                      </a: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Sum</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 </a:t>
                      </a: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Min</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 </a:t>
                      </a: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Max</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 </a:t>
                      </a: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Average</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a:t>
                      </a:r>
                    </a:p>
                  </a:txBody>
                  <a:tcPr marL="182880" marR="182880" marT="73152" marB="731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65125">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000" b="0" i="0" u="none" strike="noStrike" cap="none" normalizeH="0" baseline="0" smtClean="0">
                          <a:solidFill>
                            <a:schemeClr val="bg1"/>
                          </a:solidFill>
                          <a:effectLst>
                            <a:outerShdw blurRad="38100" dist="38100" dir="2700000" algn="tl">
                              <a:srgbClr val="000000"/>
                            </a:outerShdw>
                          </a:effectLst>
                          <a:latin typeface="Segoe" pitchFamily="34" charset="0"/>
                        </a:rPr>
                        <a:t>Convert</a:t>
                      </a:r>
                    </a:p>
                  </a:txBody>
                  <a:tcPr marL="182880" marR="182880" marT="73152" marB="731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ToArray</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 </a:t>
                      </a: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ToList</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 </a:t>
                      </a: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ToDictionary</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a:t>
                      </a:r>
                    </a:p>
                  </a:txBody>
                  <a:tcPr marL="182880" marR="182880" marT="73152" marB="731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65125">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000" b="0" i="0" u="none" strike="noStrike" cap="none" normalizeH="0" baseline="0" smtClean="0">
                          <a:solidFill>
                            <a:schemeClr val="bg1"/>
                          </a:solidFill>
                          <a:effectLst>
                            <a:outerShdw blurRad="38100" dist="38100" dir="2700000" algn="tl">
                              <a:srgbClr val="000000"/>
                            </a:outerShdw>
                          </a:effectLst>
                          <a:latin typeface="Segoe" pitchFamily="34" charset="0"/>
                        </a:rPr>
                        <a:t>Cast</a:t>
                      </a:r>
                    </a:p>
                  </a:txBody>
                  <a:tcPr marL="182880" marR="182880" marT="73152" marB="731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000" b="0" i="0" u="none" strike="noStrike" cap="none" normalizeH="0" baseline="0" dirty="0" err="1" smtClean="0">
                          <a:solidFill>
                            <a:schemeClr val="bg1"/>
                          </a:solidFill>
                          <a:effectLst>
                            <a:outerShdw blurRad="38100" dist="38100" dir="2700000" algn="tl">
                              <a:srgbClr val="000000"/>
                            </a:outerShdw>
                          </a:effectLst>
                          <a:latin typeface="Segoe" pitchFamily="34" charset="0"/>
                        </a:rPr>
                        <a:t>s.</a:t>
                      </a:r>
                      <a:r>
                        <a:rPr kumimoji="0" lang="en-US" sz="2000" b="0" i="0" u="none" strike="noStrike" cap="none" normalizeH="0" baseline="0" dirty="0" err="1" smtClean="0">
                          <a:solidFill>
                            <a:srgbClr val="FFC000"/>
                          </a:solidFill>
                          <a:effectLst>
                            <a:outerShdw blurRad="38100" dist="38100" dir="2700000" algn="tl">
                              <a:srgbClr val="000000"/>
                            </a:outerShdw>
                          </a:effectLst>
                          <a:latin typeface="Segoe" pitchFamily="34" charset="0"/>
                        </a:rPr>
                        <a:t>OfType</a:t>
                      </a:r>
                      <a:r>
                        <a:rPr kumimoji="0" lang="en-US" sz="2000" b="0" i="0" u="none" strike="noStrike" cap="none" normalizeH="0" baseline="0" dirty="0" smtClean="0">
                          <a:solidFill>
                            <a:schemeClr val="bg1"/>
                          </a:solidFill>
                          <a:effectLst>
                            <a:outerShdw blurRad="38100" dist="38100" dir="2700000" algn="tl">
                              <a:srgbClr val="000000"/>
                            </a:outerShdw>
                          </a:effectLst>
                          <a:latin typeface="Segoe" pitchFamily="34" charset="0"/>
                        </a:rPr>
                        <a:t>&lt;T&gt;()</a:t>
                      </a:r>
                    </a:p>
                  </a:txBody>
                  <a:tcPr marL="182880" marR="182880" marT="73152" marB="731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7"/>
          <p:cNvGrpSpPr>
            <a:grpSpLocks/>
          </p:cNvGrpSpPr>
          <p:nvPr/>
        </p:nvGrpSpPr>
        <p:grpSpPr bwMode="auto">
          <a:xfrm>
            <a:off x="3810000" y="1371600"/>
            <a:ext cx="5105400" cy="5105400"/>
            <a:chOff x="609600" y="-533400"/>
            <a:chExt cx="4191000" cy="5105400"/>
          </a:xfrm>
        </p:grpSpPr>
        <p:sp>
          <p:nvSpPr>
            <p:cNvPr id="15" name="Rectangle 14"/>
            <p:cNvSpPr/>
            <p:nvPr/>
          </p:nvSpPr>
          <p:spPr>
            <a:xfrm>
              <a:off x="609600" y="-533400"/>
              <a:ext cx="4191000" cy="5105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US" sz="1200" dirty="0">
                  <a:solidFill>
                    <a:srgbClr val="0000FF"/>
                  </a:solidFill>
                  <a:latin typeface="Courier New" pitchFamily="49" charset="0"/>
                  <a:cs typeface="Courier New" pitchFamily="49" charset="0"/>
                </a:rPr>
                <a:t>using</a:t>
              </a:r>
              <a:r>
                <a:rPr lang="en-US" sz="1200" dirty="0">
                  <a:solidFill>
                    <a:schemeClr val="tx1"/>
                  </a:solidFill>
                  <a:latin typeface="Courier New" pitchFamily="49" charset="0"/>
                  <a:cs typeface="Courier New" pitchFamily="49" charset="0"/>
                </a:rPr>
                <a:t> System;</a:t>
              </a:r>
            </a:p>
            <a:p>
              <a:pPr>
                <a:defRPr/>
              </a:pPr>
              <a:r>
                <a:rPr lang="en-US" sz="1200" dirty="0">
                  <a:solidFill>
                    <a:srgbClr val="0000FF"/>
                  </a:solidFill>
                  <a:latin typeface="Courier New" pitchFamily="49" charset="0"/>
                  <a:cs typeface="Courier New" pitchFamily="49" charset="0"/>
                </a:rPr>
                <a:t>using</a:t>
              </a:r>
              <a:r>
                <a:rPr lang="en-US" sz="1200" dirty="0">
                  <a:solidFill>
                    <a:schemeClr val="tx1"/>
                  </a:solidFill>
                  <a:latin typeface="Courier New" pitchFamily="49" charset="0"/>
                  <a:cs typeface="Courier New" pitchFamily="49" charset="0"/>
                </a:rPr>
                <a:t> </a:t>
              </a:r>
              <a:r>
                <a:rPr lang="en-US" sz="1200" dirty="0" err="1" smtClean="0">
                  <a:solidFill>
                    <a:schemeClr val="tx1"/>
                  </a:solidFill>
                  <a:latin typeface="Courier New" pitchFamily="49" charset="0"/>
                  <a:cs typeface="Courier New" pitchFamily="49" charset="0"/>
                </a:rPr>
                <a:t>System.Linq</a:t>
              </a:r>
              <a:r>
                <a:rPr lang="en-US" sz="1200" dirty="0" smtClean="0">
                  <a:solidFill>
                    <a:schemeClr val="tx1"/>
                  </a:solidFill>
                  <a:latin typeface="Courier New" pitchFamily="49" charset="0"/>
                  <a:cs typeface="Courier New" pitchFamily="49" charset="0"/>
                </a:rPr>
                <a:t>;</a:t>
              </a:r>
              <a:endParaRPr lang="en-US" sz="1200" dirty="0">
                <a:solidFill>
                  <a:schemeClr val="tx1"/>
                </a:solidFill>
                <a:latin typeface="Courier New" pitchFamily="49" charset="0"/>
                <a:cs typeface="Courier New" pitchFamily="49" charset="0"/>
              </a:endParaRPr>
            </a:p>
            <a:p>
              <a:pPr>
                <a:defRPr/>
              </a:pPr>
              <a:r>
                <a:rPr lang="en-US" sz="1200" dirty="0">
                  <a:solidFill>
                    <a:srgbClr val="0000FF"/>
                  </a:solidFill>
                  <a:latin typeface="Courier New" pitchFamily="49" charset="0"/>
                  <a:cs typeface="Courier New" pitchFamily="49" charset="0"/>
                </a:rPr>
                <a:t>using</a:t>
              </a:r>
              <a:r>
                <a:rPr lang="en-US" sz="1200" dirty="0">
                  <a:solidFill>
                    <a:schemeClr val="tx1"/>
                  </a:solidFill>
                  <a:latin typeface="Courier New" pitchFamily="49" charset="0"/>
                  <a:cs typeface="Courier New" pitchFamily="49" charset="0"/>
                </a:rPr>
                <a:t> </a:t>
              </a:r>
              <a:r>
                <a:rPr lang="en-US" sz="1200" dirty="0" err="1">
                  <a:solidFill>
                    <a:schemeClr val="tx1"/>
                  </a:solidFill>
                  <a:latin typeface="Courier New" pitchFamily="49" charset="0"/>
                  <a:cs typeface="Courier New" pitchFamily="49" charset="0"/>
                </a:rPr>
                <a:t>System.Collections.Generic</a:t>
              </a:r>
              <a:r>
                <a:rPr lang="en-US" sz="1200" dirty="0">
                  <a:solidFill>
                    <a:schemeClr val="tx1"/>
                  </a:solidFill>
                  <a:latin typeface="Courier New" pitchFamily="49" charset="0"/>
                  <a:cs typeface="Courier New" pitchFamily="49" charset="0"/>
                </a:rPr>
                <a:t>;</a:t>
              </a:r>
            </a:p>
            <a:p>
              <a:pPr>
                <a:defRPr/>
              </a:pPr>
              <a:r>
                <a:rPr lang="en-US" sz="1200" dirty="0">
                  <a:solidFill>
                    <a:schemeClr val="tx1"/>
                  </a:solidFill>
                  <a:latin typeface="Courier New" pitchFamily="49" charset="0"/>
                  <a:cs typeface="Courier New" pitchFamily="49" charset="0"/>
                </a:rPr>
                <a:t> </a:t>
              </a:r>
            </a:p>
            <a:p>
              <a:pPr>
                <a:defRPr/>
              </a:pPr>
              <a:r>
                <a:rPr lang="en-US" sz="1200" dirty="0">
                  <a:solidFill>
                    <a:srgbClr val="0000FF"/>
                  </a:solidFill>
                  <a:latin typeface="Courier New" pitchFamily="49" charset="0"/>
                  <a:cs typeface="Courier New" pitchFamily="49" charset="0"/>
                </a:rPr>
                <a:t>class</a:t>
              </a:r>
              <a:r>
                <a:rPr lang="en-US" sz="1200" dirty="0">
                  <a:solidFill>
                    <a:schemeClr val="tx1"/>
                  </a:solidFill>
                  <a:latin typeface="Courier New" pitchFamily="49" charset="0"/>
                  <a:cs typeface="Courier New" pitchFamily="49" charset="0"/>
                </a:rPr>
                <a:t> </a:t>
              </a:r>
              <a:r>
                <a:rPr lang="en-US" sz="1200" dirty="0">
                  <a:solidFill>
                    <a:srgbClr val="0070C0"/>
                  </a:solidFill>
                  <a:latin typeface="Courier New" pitchFamily="49" charset="0"/>
                  <a:cs typeface="Courier New" pitchFamily="49" charset="0"/>
                </a:rPr>
                <a:t>app</a:t>
              </a:r>
              <a:r>
                <a:rPr lang="en-US" sz="1200" dirty="0">
                  <a:solidFill>
                    <a:schemeClr val="tx1"/>
                  </a:solidFill>
                  <a:latin typeface="Courier New" pitchFamily="49" charset="0"/>
                  <a:cs typeface="Courier New" pitchFamily="49" charset="0"/>
                </a:rPr>
                <a:t> {</a:t>
              </a:r>
            </a:p>
            <a:p>
              <a:pPr>
                <a:defRPr/>
              </a:pPr>
              <a:r>
                <a:rPr lang="en-US" sz="1200" dirty="0">
                  <a:solidFill>
                    <a:schemeClr val="tx1"/>
                  </a:solidFill>
                  <a:latin typeface="Courier New" pitchFamily="49" charset="0"/>
                  <a:cs typeface="Courier New" pitchFamily="49" charset="0"/>
                </a:rPr>
                <a:t>  </a:t>
              </a:r>
              <a:r>
                <a:rPr lang="en-US" sz="1200" dirty="0">
                  <a:solidFill>
                    <a:srgbClr val="0000FF"/>
                  </a:solidFill>
                  <a:latin typeface="Courier New" pitchFamily="49" charset="0"/>
                  <a:cs typeface="Courier New" pitchFamily="49" charset="0"/>
                </a:rPr>
                <a:t>static void </a:t>
              </a:r>
              <a:r>
                <a:rPr lang="en-US" sz="1200" dirty="0">
                  <a:solidFill>
                    <a:schemeClr val="tx1"/>
                  </a:solidFill>
                  <a:latin typeface="Courier New" pitchFamily="49" charset="0"/>
                  <a:cs typeface="Courier New" pitchFamily="49" charset="0"/>
                </a:rPr>
                <a:t>Main() {</a:t>
              </a:r>
            </a:p>
            <a:p>
              <a:pPr>
                <a:defRPr/>
              </a:pPr>
              <a:r>
                <a:rPr lang="de-DE" sz="1200" dirty="0">
                  <a:solidFill>
                    <a:schemeClr val="tx1"/>
                  </a:solidFill>
                  <a:latin typeface="Courier New" pitchFamily="49" charset="0"/>
                  <a:cs typeface="Courier New" pitchFamily="49" charset="0"/>
                </a:rPr>
                <a:t>      </a:t>
              </a:r>
              <a:r>
                <a:rPr lang="de-DE" sz="1200" dirty="0">
                  <a:solidFill>
                    <a:srgbClr val="0000FF"/>
                  </a:solidFill>
                  <a:latin typeface="Courier New" pitchFamily="49" charset="0"/>
                  <a:cs typeface="Courier New" pitchFamily="49" charset="0"/>
                </a:rPr>
                <a:t>string</a:t>
              </a:r>
              <a:r>
                <a:rPr lang="de-DE" sz="1200" dirty="0">
                  <a:solidFill>
                    <a:schemeClr val="tx1"/>
                  </a:solidFill>
                  <a:latin typeface="Courier New" pitchFamily="49" charset="0"/>
                  <a:cs typeface="Courier New" pitchFamily="49" charset="0"/>
                </a:rPr>
                <a:t>[] names = { "Allen", "Arthur", 		     "Bennett" };</a:t>
              </a:r>
              <a:endParaRPr lang="en-US" sz="1200" dirty="0">
                <a:solidFill>
                  <a:schemeClr val="tx1"/>
                </a:solidFill>
                <a:latin typeface="Courier New" pitchFamily="49" charset="0"/>
                <a:cs typeface="Courier New" pitchFamily="49" charset="0"/>
              </a:endParaRPr>
            </a:p>
            <a:p>
              <a:pPr>
                <a:defRPr/>
              </a:pPr>
              <a:r>
                <a:rPr lang="de-DE" sz="1200" dirty="0">
                  <a:solidFill>
                    <a:schemeClr val="tx1"/>
                  </a:solidFill>
                  <a:latin typeface="Courier New" pitchFamily="49" charset="0"/>
                  <a:cs typeface="Courier New" pitchFamily="49" charset="0"/>
                </a:rPr>
                <a:t> </a:t>
              </a:r>
              <a:endParaRPr lang="en-US" sz="1200" dirty="0">
                <a:solidFill>
                  <a:schemeClr val="tx1"/>
                </a:solidFill>
                <a:latin typeface="Courier New" pitchFamily="49" charset="0"/>
                <a:cs typeface="Courier New" pitchFamily="49" charset="0"/>
              </a:endParaRPr>
            </a:p>
            <a:p>
              <a:pPr>
                <a:defRPr/>
              </a:pPr>
              <a:r>
                <a:rPr lang="en-US" sz="1200" dirty="0">
                  <a:solidFill>
                    <a:schemeClr val="tx1"/>
                  </a:solidFill>
                  <a:latin typeface="Courier New" pitchFamily="49" charset="0"/>
                  <a:cs typeface="Courier New" pitchFamily="49" charset="0"/>
                </a:rPr>
                <a:t>      </a:t>
              </a:r>
              <a:r>
                <a:rPr lang="en-US" sz="1200" dirty="0" err="1">
                  <a:solidFill>
                    <a:srgbClr val="0070C0"/>
                  </a:solidFill>
                  <a:latin typeface="Courier New" pitchFamily="49" charset="0"/>
                  <a:cs typeface="Courier New" pitchFamily="49" charset="0"/>
                </a:rPr>
                <a:t>IEnumerable</a:t>
              </a:r>
              <a:r>
                <a:rPr lang="en-US" sz="1200" dirty="0">
                  <a:solidFill>
                    <a:schemeClr val="tx1"/>
                  </a:solidFill>
                  <a:latin typeface="Courier New" pitchFamily="49" charset="0"/>
                  <a:cs typeface="Courier New" pitchFamily="49" charset="0"/>
                </a:rPr>
                <a:t>&lt;</a:t>
              </a:r>
              <a:r>
                <a:rPr lang="en-US" sz="1200" dirty="0">
                  <a:solidFill>
                    <a:srgbClr val="0000FF"/>
                  </a:solidFill>
                  <a:latin typeface="Courier New" pitchFamily="49" charset="0"/>
                  <a:cs typeface="Courier New" pitchFamily="49" charset="0"/>
                </a:rPr>
                <a:t>string</a:t>
              </a:r>
              <a:r>
                <a:rPr lang="en-US" sz="1200" dirty="0">
                  <a:solidFill>
                    <a:schemeClr val="tx1"/>
                  </a:solidFill>
                  <a:latin typeface="Courier New" pitchFamily="49" charset="0"/>
                  <a:cs typeface="Courier New" pitchFamily="49" charset="0"/>
                </a:rPr>
                <a:t>&gt; ayes = names</a:t>
              </a:r>
            </a:p>
            <a:p>
              <a:pPr>
                <a:defRPr/>
              </a:pPr>
              <a:r>
                <a:rPr lang="en-US" sz="1200" dirty="0">
                  <a:solidFill>
                    <a:schemeClr val="tx1"/>
                  </a:solidFill>
                  <a:latin typeface="Courier New" pitchFamily="49" charset="0"/>
                  <a:cs typeface="Courier New" pitchFamily="49" charset="0"/>
                </a:rPr>
                <a:t>	.Where(s =&gt; s[0] == 'A');</a:t>
              </a:r>
            </a:p>
            <a:p>
              <a:pPr>
                <a:defRPr/>
              </a:pPr>
              <a:r>
                <a:rPr lang="en-US" sz="1200" dirty="0">
                  <a:solidFill>
                    <a:schemeClr val="tx1"/>
                  </a:solidFill>
                  <a:latin typeface="Courier New" pitchFamily="49" charset="0"/>
                  <a:cs typeface="Courier New" pitchFamily="49" charset="0"/>
                </a:rPr>
                <a:t> </a:t>
              </a:r>
            </a:p>
            <a:p>
              <a:pPr>
                <a:defRPr/>
              </a:pPr>
              <a:r>
                <a:rPr lang="en-US" sz="1200" dirty="0">
                  <a:solidFill>
                    <a:schemeClr val="tx1"/>
                  </a:solidFill>
                  <a:latin typeface="Courier New" pitchFamily="49" charset="0"/>
                  <a:cs typeface="Courier New" pitchFamily="49" charset="0"/>
                </a:rPr>
                <a:t>      </a:t>
              </a:r>
              <a:r>
                <a:rPr lang="en-US" sz="1200" dirty="0" err="1">
                  <a:solidFill>
                    <a:srgbClr val="0000FF"/>
                  </a:solidFill>
                  <a:latin typeface="Courier New" pitchFamily="49" charset="0"/>
                  <a:cs typeface="Courier New" pitchFamily="49" charset="0"/>
                </a:rPr>
                <a:t>foreach</a:t>
              </a:r>
              <a:r>
                <a:rPr lang="en-US" sz="1200" dirty="0">
                  <a:solidFill>
                    <a:schemeClr val="tx1"/>
                  </a:solidFill>
                  <a:latin typeface="Courier New" pitchFamily="49" charset="0"/>
                  <a:cs typeface="Courier New" pitchFamily="49" charset="0"/>
                </a:rPr>
                <a:t> (</a:t>
              </a:r>
              <a:r>
                <a:rPr lang="en-US" sz="1200" dirty="0">
                  <a:solidFill>
                    <a:srgbClr val="0000FF"/>
                  </a:solidFill>
                  <a:latin typeface="Courier New" pitchFamily="49" charset="0"/>
                  <a:cs typeface="Courier New" pitchFamily="49" charset="0"/>
                </a:rPr>
                <a:t>string</a:t>
              </a:r>
              <a:r>
                <a:rPr lang="en-US" sz="1200" dirty="0">
                  <a:solidFill>
                    <a:schemeClr val="tx1"/>
                  </a:solidFill>
                  <a:latin typeface="Courier New" pitchFamily="49" charset="0"/>
                  <a:cs typeface="Courier New" pitchFamily="49" charset="0"/>
                </a:rPr>
                <a:t> item </a:t>
              </a:r>
              <a:r>
                <a:rPr lang="en-US" sz="1200" dirty="0">
                  <a:solidFill>
                    <a:srgbClr val="0000FF"/>
                  </a:solidFill>
                  <a:latin typeface="Courier New" pitchFamily="49" charset="0"/>
                  <a:cs typeface="Courier New" pitchFamily="49" charset="0"/>
                </a:rPr>
                <a:t>in</a:t>
              </a:r>
              <a:r>
                <a:rPr lang="en-US" sz="1200" dirty="0">
                  <a:solidFill>
                    <a:schemeClr val="tx1"/>
                  </a:solidFill>
                  <a:latin typeface="Courier New" pitchFamily="49" charset="0"/>
                  <a:cs typeface="Courier New" pitchFamily="49" charset="0"/>
                </a:rPr>
                <a:t> ayes) </a:t>
              </a:r>
            </a:p>
            <a:p>
              <a:pPr>
                <a:defRPr/>
              </a:pPr>
              <a:r>
                <a:rPr lang="en-US" sz="1200" dirty="0">
                  <a:solidFill>
                    <a:schemeClr val="tx1"/>
                  </a:solidFill>
                  <a:latin typeface="Courier New" pitchFamily="49" charset="0"/>
                  <a:cs typeface="Courier New" pitchFamily="49" charset="0"/>
                </a:rPr>
                <a:t>	</a:t>
              </a:r>
              <a:r>
                <a:rPr lang="en-US" sz="1200" dirty="0" err="1">
                  <a:solidFill>
                    <a:srgbClr val="0070C0"/>
                  </a:solidFill>
                  <a:latin typeface="Courier New" pitchFamily="49" charset="0"/>
                  <a:cs typeface="Courier New" pitchFamily="49" charset="0"/>
                </a:rPr>
                <a:t>Console</a:t>
              </a:r>
              <a:r>
                <a:rPr lang="en-US" sz="1200" dirty="0" err="1">
                  <a:solidFill>
                    <a:schemeClr val="tx1"/>
                  </a:solidFill>
                  <a:latin typeface="Courier New" pitchFamily="49" charset="0"/>
                  <a:cs typeface="Courier New" pitchFamily="49" charset="0"/>
                </a:rPr>
                <a:t>.WriteLine</a:t>
              </a:r>
              <a:r>
                <a:rPr lang="en-US" sz="1200" dirty="0">
                  <a:solidFill>
                    <a:schemeClr val="tx1"/>
                  </a:solidFill>
                  <a:latin typeface="Courier New" pitchFamily="49" charset="0"/>
                  <a:cs typeface="Courier New" pitchFamily="49" charset="0"/>
                </a:rPr>
                <a:t>(item);</a:t>
              </a:r>
            </a:p>
            <a:p>
              <a:pPr>
                <a:defRPr/>
              </a:pPr>
              <a:r>
                <a:rPr lang="en-US" sz="1200" dirty="0">
                  <a:solidFill>
                    <a:schemeClr val="tx1"/>
                  </a:solidFill>
                  <a:latin typeface="Courier New" pitchFamily="49" charset="0"/>
                  <a:cs typeface="Courier New" pitchFamily="49" charset="0"/>
                </a:rPr>
                <a:t> </a:t>
              </a:r>
            </a:p>
            <a:p>
              <a:pPr>
                <a:defRPr/>
              </a:pPr>
              <a:r>
                <a:rPr lang="en-US" sz="1200" dirty="0">
                  <a:solidFill>
                    <a:schemeClr val="tx1"/>
                  </a:solidFill>
                  <a:latin typeface="Courier New" pitchFamily="49" charset="0"/>
                  <a:cs typeface="Courier New" pitchFamily="49" charset="0"/>
                </a:rPr>
                <a:t>      names[0] = "Bob";</a:t>
              </a:r>
            </a:p>
            <a:p>
              <a:pPr>
                <a:defRPr/>
              </a:pPr>
              <a:r>
                <a:rPr lang="en-US" sz="1200" dirty="0">
                  <a:solidFill>
                    <a:schemeClr val="tx1"/>
                  </a:solidFill>
                  <a:latin typeface="Courier New" pitchFamily="49" charset="0"/>
                  <a:cs typeface="Courier New" pitchFamily="49" charset="0"/>
                </a:rPr>
                <a:t> </a:t>
              </a:r>
            </a:p>
            <a:p>
              <a:pPr>
                <a:defRPr/>
              </a:pPr>
              <a:r>
                <a:rPr lang="en-US" sz="1200" dirty="0">
                  <a:solidFill>
                    <a:schemeClr val="tx1"/>
                  </a:solidFill>
                  <a:latin typeface="Courier New" pitchFamily="49" charset="0"/>
                  <a:cs typeface="Courier New" pitchFamily="49" charset="0"/>
                </a:rPr>
                <a:t>      </a:t>
              </a:r>
              <a:r>
                <a:rPr lang="en-US" sz="1200" dirty="0" err="1">
                  <a:solidFill>
                    <a:srgbClr val="0000FF"/>
                  </a:solidFill>
                  <a:latin typeface="Courier New" pitchFamily="49" charset="0"/>
                  <a:cs typeface="Courier New" pitchFamily="49" charset="0"/>
                </a:rPr>
                <a:t>foreach</a:t>
              </a:r>
              <a:r>
                <a:rPr lang="en-US" sz="1200" dirty="0">
                  <a:solidFill>
                    <a:schemeClr val="tx1"/>
                  </a:solidFill>
                  <a:latin typeface="Courier New" pitchFamily="49" charset="0"/>
                  <a:cs typeface="Courier New" pitchFamily="49" charset="0"/>
                </a:rPr>
                <a:t> (</a:t>
              </a:r>
              <a:r>
                <a:rPr lang="en-US" sz="1200" dirty="0">
                  <a:solidFill>
                    <a:srgbClr val="0000FF"/>
                  </a:solidFill>
                  <a:latin typeface="Courier New" pitchFamily="49" charset="0"/>
                  <a:cs typeface="Courier New" pitchFamily="49" charset="0"/>
                </a:rPr>
                <a:t>string</a:t>
              </a:r>
              <a:r>
                <a:rPr lang="en-US" sz="1200" dirty="0">
                  <a:solidFill>
                    <a:schemeClr val="tx1"/>
                  </a:solidFill>
                  <a:latin typeface="Courier New" pitchFamily="49" charset="0"/>
                  <a:cs typeface="Courier New" pitchFamily="49" charset="0"/>
                </a:rPr>
                <a:t> item </a:t>
              </a:r>
              <a:r>
                <a:rPr lang="en-US" sz="1200" dirty="0">
                  <a:solidFill>
                    <a:srgbClr val="0000FF"/>
                  </a:solidFill>
                  <a:latin typeface="Courier New" pitchFamily="49" charset="0"/>
                  <a:cs typeface="Courier New" pitchFamily="49" charset="0"/>
                </a:rPr>
                <a:t>in</a:t>
              </a:r>
              <a:r>
                <a:rPr lang="en-US" sz="1200" dirty="0">
                  <a:solidFill>
                    <a:schemeClr val="tx1"/>
                  </a:solidFill>
                  <a:latin typeface="Courier New" pitchFamily="49" charset="0"/>
                  <a:cs typeface="Courier New" pitchFamily="49" charset="0"/>
                </a:rPr>
                <a:t> ayes) </a:t>
              </a:r>
            </a:p>
            <a:p>
              <a:pPr>
                <a:defRPr/>
              </a:pPr>
              <a:r>
                <a:rPr lang="en-US" sz="1200" dirty="0">
                  <a:solidFill>
                    <a:schemeClr val="tx1"/>
                  </a:solidFill>
                  <a:latin typeface="Courier New" pitchFamily="49" charset="0"/>
                  <a:cs typeface="Courier New" pitchFamily="49" charset="0"/>
                </a:rPr>
                <a:t>	</a:t>
              </a:r>
              <a:r>
                <a:rPr lang="en-US" sz="1200" dirty="0" err="1">
                  <a:solidFill>
                    <a:srgbClr val="0070C0"/>
                  </a:solidFill>
                  <a:latin typeface="Courier New" pitchFamily="49" charset="0"/>
                  <a:cs typeface="Courier New" pitchFamily="49" charset="0"/>
                </a:rPr>
                <a:t>Console</a:t>
              </a:r>
              <a:r>
                <a:rPr lang="en-US" sz="1200" dirty="0" err="1">
                  <a:solidFill>
                    <a:schemeClr val="tx1"/>
                  </a:solidFill>
                  <a:latin typeface="Courier New" pitchFamily="49" charset="0"/>
                  <a:cs typeface="Courier New" pitchFamily="49" charset="0"/>
                </a:rPr>
                <a:t>.WriteLine</a:t>
              </a:r>
              <a:r>
                <a:rPr lang="en-US" sz="1200" dirty="0">
                  <a:solidFill>
                    <a:schemeClr val="tx1"/>
                  </a:solidFill>
                  <a:latin typeface="Courier New" pitchFamily="49" charset="0"/>
                  <a:cs typeface="Courier New" pitchFamily="49" charset="0"/>
                </a:rPr>
                <a:t>(item);</a:t>
              </a:r>
            </a:p>
            <a:p>
              <a:pPr>
                <a:defRPr/>
              </a:pPr>
              <a:r>
                <a:rPr lang="en-US" sz="1200" dirty="0">
                  <a:solidFill>
                    <a:schemeClr val="tx1"/>
                  </a:solidFill>
                  <a:latin typeface="Courier New" pitchFamily="49" charset="0"/>
                  <a:cs typeface="Courier New" pitchFamily="49" charset="0"/>
                </a:rPr>
                <a:t>  }</a:t>
              </a:r>
            </a:p>
            <a:p>
              <a:pPr>
                <a:defRPr/>
              </a:pPr>
              <a:r>
                <a:rPr lang="en-US" sz="1200" dirty="0">
                  <a:solidFill>
                    <a:schemeClr val="tx1"/>
                  </a:solidFill>
                  <a:latin typeface="Courier New" pitchFamily="49" charset="0"/>
                  <a:cs typeface="Courier New" pitchFamily="49" charset="0"/>
                </a:rPr>
                <a:t>}</a:t>
              </a:r>
            </a:p>
            <a:p>
              <a:pPr>
                <a:defRPr/>
              </a:pPr>
              <a:endParaRPr lang="en-US" sz="1200" dirty="0">
                <a:solidFill>
                  <a:schemeClr val="tx1"/>
                </a:solidFill>
                <a:latin typeface="Courier New" pitchFamily="49" charset="0"/>
                <a:cs typeface="Courier New" pitchFamily="49" charset="0"/>
              </a:endParaRPr>
            </a:p>
            <a:p>
              <a:pPr>
                <a:defRPr/>
              </a:pPr>
              <a:r>
                <a:rPr lang="en-US" sz="1200" dirty="0">
                  <a:solidFill>
                    <a:schemeClr val="tx1"/>
                  </a:solidFill>
                  <a:latin typeface="Courier New" pitchFamily="49" charset="0"/>
                  <a:cs typeface="Courier New" pitchFamily="49" charset="0"/>
                </a:rPr>
                <a:t>Arthur</a:t>
              </a:r>
            </a:p>
            <a:p>
              <a:pPr>
                <a:defRPr/>
              </a:pPr>
              <a:endParaRPr lang="en-US" sz="1200" dirty="0">
                <a:solidFill>
                  <a:schemeClr val="tx1"/>
                </a:solidFill>
                <a:latin typeface="Courier New" pitchFamily="49" charset="0"/>
                <a:cs typeface="Courier New" pitchFamily="49" charset="0"/>
              </a:endParaRPr>
            </a:p>
            <a:p>
              <a:pPr>
                <a:defRPr/>
              </a:pPr>
              <a:endParaRPr lang="en-US" sz="1400" dirty="0">
                <a:solidFill>
                  <a:schemeClr val="tx1"/>
                </a:solidFill>
              </a:endParaRPr>
            </a:p>
          </p:txBody>
        </p:sp>
        <p:sp>
          <p:nvSpPr>
            <p:cNvPr id="14" name="Bent Arrow 13"/>
            <p:cNvSpPr/>
            <p:nvPr/>
          </p:nvSpPr>
          <p:spPr>
            <a:xfrm rot="10800000">
              <a:off x="1295068" y="2819400"/>
              <a:ext cx="2254487" cy="990600"/>
            </a:xfrm>
            <a:prstGeom prst="bentArrow">
              <a:avLst>
                <a:gd name="adj1" fmla="val 11700"/>
                <a:gd name="adj2" fmla="val 17295"/>
                <a:gd name="adj3" fmla="val 33662"/>
                <a:gd name="adj4" fmla="val 4222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grpSp>
      <p:sp>
        <p:nvSpPr>
          <p:cNvPr id="2" name="Title 1"/>
          <p:cNvSpPr>
            <a:spLocks noGrp="1"/>
          </p:cNvSpPr>
          <p:nvPr>
            <p:ph type="title"/>
          </p:nvPr>
        </p:nvSpPr>
        <p:spPr/>
        <p:txBody>
          <a:bodyPr/>
          <a:lstStyle/>
          <a:p>
            <a:pPr>
              <a:defRPr/>
            </a:pPr>
            <a:r>
              <a:rPr lang="en-US" dirty="0" smtClean="0">
                <a:effectLst>
                  <a:outerShdw blurRad="38100" dist="38100" dir="2700000" algn="tl">
                    <a:srgbClr val="000000">
                      <a:alpha val="43137"/>
                    </a:srgbClr>
                  </a:outerShdw>
                </a:effectLst>
              </a:rPr>
              <a:t>Language Integrated Query “LINQ”</a:t>
            </a:r>
            <a:endParaRPr lang="en-US" dirty="0">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a:xfrm>
            <a:off x="457200" y="1295400"/>
            <a:ext cx="3200400" cy="5105400"/>
          </a:xfrm>
        </p:spPr>
        <p:txBody>
          <a:bodyPr/>
          <a:lstStyle/>
          <a:p>
            <a:pPr marL="569913" indent="-569913">
              <a:defRPr/>
            </a:pPr>
            <a:r>
              <a:rPr lang="en-US" sz="1800" dirty="0" smtClean="0">
                <a:effectLst>
                  <a:outerShdw blurRad="38100" dist="38100" dir="2700000" algn="tl">
                    <a:srgbClr val="000000">
                      <a:alpha val="43137"/>
                    </a:srgbClr>
                  </a:outerShdw>
                </a:effectLst>
              </a:rPr>
              <a:t>Integrated, native query syntax in C# and VB</a:t>
            </a:r>
          </a:p>
          <a:p>
            <a:pPr marL="969963" lvl="1" indent="-569913">
              <a:defRPr/>
            </a:pPr>
            <a:r>
              <a:rPr lang="en-US" sz="1600" dirty="0" smtClean="0">
                <a:effectLst>
                  <a:outerShdw blurRad="38100" dist="38100" dir="2700000" algn="tl">
                    <a:srgbClr val="000000">
                      <a:alpha val="43137"/>
                    </a:srgbClr>
                  </a:outerShdw>
                </a:effectLst>
              </a:rPr>
              <a:t>IntelliSense and </a:t>
            </a:r>
            <a:r>
              <a:rPr lang="en-US" sz="1600" dirty="0" err="1" smtClean="0">
                <a:effectLst>
                  <a:outerShdw blurRad="38100" dist="38100" dir="2700000" algn="tl">
                    <a:srgbClr val="000000">
                      <a:alpha val="43137"/>
                    </a:srgbClr>
                  </a:outerShdw>
                </a:effectLst>
              </a:rPr>
              <a:t>Autocompletion</a:t>
            </a:r>
            <a:endParaRPr lang="en-US" sz="300" dirty="0" smtClean="0">
              <a:effectLst>
                <a:outerShdw blurRad="38100" dist="38100" dir="2700000" algn="tl">
                  <a:srgbClr val="000000">
                    <a:alpha val="43137"/>
                  </a:srgbClr>
                </a:outerShdw>
              </a:effectLst>
            </a:endParaRPr>
          </a:p>
          <a:p>
            <a:pPr marL="569913" indent="-569913">
              <a:defRPr/>
            </a:pPr>
            <a:r>
              <a:rPr lang="en-US" sz="1800" i="1" dirty="0" smtClean="0">
                <a:effectLst>
                  <a:outerShdw blurRad="38100" dist="38100" dir="2700000" algn="tl">
                    <a:srgbClr val="000000">
                      <a:alpha val="43137"/>
                    </a:srgbClr>
                  </a:outerShdw>
                </a:effectLst>
              </a:rPr>
              <a:t>Query Operators</a:t>
            </a:r>
            <a:r>
              <a:rPr lang="en-US" sz="1800" dirty="0" smtClean="0">
                <a:effectLst>
                  <a:outerShdw blurRad="38100" dist="38100" dir="2700000" algn="tl">
                    <a:srgbClr val="000000">
                      <a:alpha val="43137"/>
                    </a:srgbClr>
                  </a:outerShdw>
                </a:effectLst>
              </a:rPr>
              <a:t> can be used against any .NET collection (</a:t>
            </a:r>
            <a:r>
              <a:rPr lang="en-US" sz="1800" dirty="0" err="1" smtClean="0">
                <a:effectLst>
                  <a:outerShdw blurRad="38100" dist="38100" dir="2700000" algn="tl">
                    <a:srgbClr val="000000">
                      <a:alpha val="43137"/>
                    </a:srgbClr>
                  </a:outerShdw>
                </a:effectLst>
              </a:rPr>
              <a:t>IEnumerable</a:t>
            </a:r>
            <a:r>
              <a:rPr lang="en-US" sz="1800" dirty="0" smtClean="0">
                <a:effectLst>
                  <a:outerShdw blurRad="38100" dist="38100" dir="2700000" algn="tl">
                    <a:srgbClr val="000000">
                      <a:alpha val="43137"/>
                    </a:srgbClr>
                  </a:outerShdw>
                </a:effectLst>
              </a:rPr>
              <a:t>&lt;T&gt;)</a:t>
            </a:r>
          </a:p>
          <a:p>
            <a:pPr marL="969963" lvl="1" indent="-569913">
              <a:defRPr/>
            </a:pPr>
            <a:r>
              <a:rPr lang="en-US" sz="1600" dirty="0" smtClean="0">
                <a:effectLst>
                  <a:outerShdw blurRad="38100" dist="38100" dir="2700000" algn="tl">
                    <a:srgbClr val="000000">
                      <a:alpha val="43137"/>
                    </a:srgbClr>
                  </a:outerShdw>
                </a:effectLst>
              </a:rPr>
              <a:t>Built-in examples: Select, Where, </a:t>
            </a:r>
            <a:r>
              <a:rPr lang="en-US" sz="1600" dirty="0" err="1" smtClean="0">
                <a:effectLst>
                  <a:outerShdw blurRad="38100" dist="38100" dir="2700000" algn="tl">
                    <a:srgbClr val="000000">
                      <a:alpha val="43137"/>
                    </a:srgbClr>
                  </a:outerShdw>
                </a:effectLst>
              </a:rPr>
              <a:t>GroupBy</a:t>
            </a:r>
            <a:r>
              <a:rPr lang="en-US" sz="1600" dirty="0" smtClean="0">
                <a:effectLst>
                  <a:outerShdw blurRad="38100" dist="38100" dir="2700000" algn="tl">
                    <a:srgbClr val="000000">
                      <a:alpha val="43137"/>
                    </a:srgbClr>
                  </a:outerShdw>
                </a:effectLst>
              </a:rPr>
              <a:t>, Join, etc.</a:t>
            </a:r>
          </a:p>
          <a:p>
            <a:pPr marL="969963" lvl="1" indent="-569913">
              <a:defRPr/>
            </a:pPr>
            <a:r>
              <a:rPr lang="en-US" sz="1600" dirty="0" smtClean="0">
                <a:effectLst>
                  <a:outerShdw blurRad="38100" dist="38100" dir="2700000" algn="tl">
                    <a:srgbClr val="000000">
                      <a:alpha val="43137"/>
                    </a:srgbClr>
                  </a:outerShdw>
                </a:effectLst>
              </a:rPr>
              <a:t>Extensibility model supports extending/replacing these</a:t>
            </a:r>
          </a:p>
          <a:p>
            <a:pPr marL="569913" indent="-569913">
              <a:defRPr/>
            </a:pPr>
            <a:r>
              <a:rPr lang="en-US" sz="1800" dirty="0" smtClean="0">
                <a:effectLst>
                  <a:outerShdw blurRad="38100" dist="38100" dir="2700000" algn="tl">
                    <a:srgbClr val="000000">
                      <a:alpha val="43137"/>
                    </a:srgbClr>
                  </a:outerShdw>
                </a:effectLst>
              </a:rPr>
              <a:t>Deferred Query Evaluation</a:t>
            </a:r>
          </a:p>
          <a:p>
            <a:pPr marL="569913" indent="-569913">
              <a:defRPr/>
            </a:pPr>
            <a:r>
              <a:rPr lang="en-US" sz="1800" dirty="0" smtClean="0">
                <a:effectLst>
                  <a:outerShdw blurRad="38100" dist="38100" dir="2700000" algn="tl">
                    <a:srgbClr val="000000">
                      <a:alpha val="43137"/>
                    </a:srgbClr>
                  </a:outerShdw>
                </a:effectLst>
              </a:rPr>
              <a:t>Lambda Expressions</a:t>
            </a:r>
          </a:p>
        </p:txBody>
      </p:sp>
      <p:grpSp>
        <p:nvGrpSpPr>
          <p:cNvPr id="6" name="Group 15"/>
          <p:cNvGrpSpPr>
            <a:grpSpLocks/>
          </p:cNvGrpSpPr>
          <p:nvPr/>
        </p:nvGrpSpPr>
        <p:grpSpPr bwMode="auto">
          <a:xfrm>
            <a:off x="3799113" y="1371600"/>
            <a:ext cx="5105400" cy="5105400"/>
            <a:chOff x="2361134" y="-381000"/>
            <a:chExt cx="4191000" cy="5105400"/>
          </a:xfrm>
        </p:grpSpPr>
        <p:sp>
          <p:nvSpPr>
            <p:cNvPr id="7" name="Rectangle 6"/>
            <p:cNvSpPr/>
            <p:nvPr/>
          </p:nvSpPr>
          <p:spPr>
            <a:xfrm>
              <a:off x="2361134" y="-381000"/>
              <a:ext cx="4191000" cy="5105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US" sz="1200" dirty="0">
                  <a:solidFill>
                    <a:srgbClr val="0000FF"/>
                  </a:solidFill>
                  <a:latin typeface="Courier New" pitchFamily="49" charset="0"/>
                  <a:cs typeface="Courier New" pitchFamily="49" charset="0"/>
                </a:rPr>
                <a:t>using</a:t>
              </a:r>
              <a:r>
                <a:rPr lang="en-US" sz="1200" dirty="0">
                  <a:solidFill>
                    <a:schemeClr val="tx1"/>
                  </a:solidFill>
                  <a:latin typeface="Courier New" pitchFamily="49" charset="0"/>
                  <a:cs typeface="Courier New" pitchFamily="49" charset="0"/>
                </a:rPr>
                <a:t> System;</a:t>
              </a:r>
            </a:p>
            <a:p>
              <a:pPr>
                <a:defRPr/>
              </a:pPr>
              <a:r>
                <a:rPr lang="en-US" sz="1200" dirty="0">
                  <a:solidFill>
                    <a:srgbClr val="0000FF"/>
                  </a:solidFill>
                  <a:latin typeface="Courier New" pitchFamily="49" charset="0"/>
                  <a:cs typeface="Courier New" pitchFamily="49" charset="0"/>
                </a:rPr>
                <a:t>using</a:t>
              </a:r>
              <a:r>
                <a:rPr lang="en-US" sz="1200" dirty="0">
                  <a:solidFill>
                    <a:schemeClr val="tx1"/>
                  </a:solidFill>
                  <a:latin typeface="Courier New" pitchFamily="49" charset="0"/>
                  <a:cs typeface="Courier New" pitchFamily="49" charset="0"/>
                </a:rPr>
                <a:t> </a:t>
              </a:r>
              <a:r>
                <a:rPr lang="en-US" sz="1200" dirty="0" err="1" smtClean="0">
                  <a:solidFill>
                    <a:schemeClr val="tx1"/>
                  </a:solidFill>
                  <a:latin typeface="Courier New" pitchFamily="49" charset="0"/>
                  <a:cs typeface="Courier New" pitchFamily="49" charset="0"/>
                </a:rPr>
                <a:t>System.Linq</a:t>
              </a:r>
              <a:r>
                <a:rPr lang="en-US" sz="1200" dirty="0" smtClean="0">
                  <a:solidFill>
                    <a:schemeClr val="tx1"/>
                  </a:solidFill>
                  <a:latin typeface="Courier New" pitchFamily="49" charset="0"/>
                  <a:cs typeface="Courier New" pitchFamily="49" charset="0"/>
                </a:rPr>
                <a:t>;</a:t>
              </a:r>
              <a:endParaRPr lang="en-US" sz="1200" dirty="0">
                <a:solidFill>
                  <a:schemeClr val="tx1"/>
                </a:solidFill>
                <a:latin typeface="Courier New" pitchFamily="49" charset="0"/>
                <a:cs typeface="Courier New" pitchFamily="49" charset="0"/>
              </a:endParaRPr>
            </a:p>
            <a:p>
              <a:pPr>
                <a:defRPr/>
              </a:pPr>
              <a:r>
                <a:rPr lang="en-US" sz="1200" dirty="0">
                  <a:solidFill>
                    <a:srgbClr val="0000FF"/>
                  </a:solidFill>
                  <a:latin typeface="Courier New" pitchFamily="49" charset="0"/>
                  <a:cs typeface="Courier New" pitchFamily="49" charset="0"/>
                </a:rPr>
                <a:t>using</a:t>
              </a:r>
              <a:r>
                <a:rPr lang="en-US" sz="1200" dirty="0">
                  <a:solidFill>
                    <a:schemeClr val="tx1"/>
                  </a:solidFill>
                  <a:latin typeface="Courier New" pitchFamily="49" charset="0"/>
                  <a:cs typeface="Courier New" pitchFamily="49" charset="0"/>
                </a:rPr>
                <a:t> </a:t>
              </a:r>
              <a:r>
                <a:rPr lang="en-US" sz="1200" dirty="0" err="1">
                  <a:solidFill>
                    <a:schemeClr val="tx1"/>
                  </a:solidFill>
                  <a:latin typeface="Courier New" pitchFamily="49" charset="0"/>
                  <a:cs typeface="Courier New" pitchFamily="49" charset="0"/>
                </a:rPr>
                <a:t>System.Collections.Generic</a:t>
              </a:r>
              <a:r>
                <a:rPr lang="en-US" sz="1200" dirty="0">
                  <a:solidFill>
                    <a:schemeClr val="tx1"/>
                  </a:solidFill>
                  <a:latin typeface="Courier New" pitchFamily="49" charset="0"/>
                  <a:cs typeface="Courier New" pitchFamily="49" charset="0"/>
                </a:rPr>
                <a:t>;</a:t>
              </a:r>
            </a:p>
            <a:p>
              <a:pPr>
                <a:defRPr/>
              </a:pPr>
              <a:r>
                <a:rPr lang="en-US" sz="1200" dirty="0">
                  <a:solidFill>
                    <a:schemeClr val="tx1"/>
                  </a:solidFill>
                  <a:latin typeface="Courier New" pitchFamily="49" charset="0"/>
                  <a:cs typeface="Courier New" pitchFamily="49" charset="0"/>
                </a:rPr>
                <a:t> </a:t>
              </a:r>
            </a:p>
            <a:p>
              <a:pPr>
                <a:defRPr/>
              </a:pPr>
              <a:r>
                <a:rPr lang="en-US" sz="1200" dirty="0">
                  <a:solidFill>
                    <a:srgbClr val="0000FF"/>
                  </a:solidFill>
                  <a:latin typeface="Courier New" pitchFamily="49" charset="0"/>
                  <a:cs typeface="Courier New" pitchFamily="49" charset="0"/>
                </a:rPr>
                <a:t>class</a:t>
              </a:r>
              <a:r>
                <a:rPr lang="en-US" sz="1200" dirty="0">
                  <a:solidFill>
                    <a:schemeClr val="tx1"/>
                  </a:solidFill>
                  <a:latin typeface="Courier New" pitchFamily="49" charset="0"/>
                  <a:cs typeface="Courier New" pitchFamily="49" charset="0"/>
                </a:rPr>
                <a:t> </a:t>
              </a:r>
              <a:r>
                <a:rPr lang="en-US" sz="1200" dirty="0">
                  <a:solidFill>
                    <a:srgbClr val="0070C0"/>
                  </a:solidFill>
                  <a:latin typeface="Courier New" pitchFamily="49" charset="0"/>
                  <a:cs typeface="Courier New" pitchFamily="49" charset="0"/>
                </a:rPr>
                <a:t>app</a:t>
              </a:r>
              <a:r>
                <a:rPr lang="en-US" sz="1200" dirty="0">
                  <a:solidFill>
                    <a:schemeClr val="tx1"/>
                  </a:solidFill>
                  <a:latin typeface="Courier New" pitchFamily="49" charset="0"/>
                  <a:cs typeface="Courier New" pitchFamily="49" charset="0"/>
                </a:rPr>
                <a:t> {</a:t>
              </a:r>
            </a:p>
            <a:p>
              <a:pPr>
                <a:defRPr/>
              </a:pPr>
              <a:r>
                <a:rPr lang="en-US" sz="1200" dirty="0">
                  <a:solidFill>
                    <a:schemeClr val="tx1"/>
                  </a:solidFill>
                  <a:latin typeface="Courier New" pitchFamily="49" charset="0"/>
                  <a:cs typeface="Courier New" pitchFamily="49" charset="0"/>
                </a:rPr>
                <a:t>  </a:t>
              </a:r>
              <a:r>
                <a:rPr lang="en-US" sz="1200" dirty="0">
                  <a:solidFill>
                    <a:srgbClr val="0000FF"/>
                  </a:solidFill>
                  <a:latin typeface="Courier New" pitchFamily="49" charset="0"/>
                  <a:cs typeface="Courier New" pitchFamily="49" charset="0"/>
                </a:rPr>
                <a:t>static void </a:t>
              </a:r>
              <a:r>
                <a:rPr lang="en-US" sz="1200" dirty="0">
                  <a:solidFill>
                    <a:schemeClr val="tx1"/>
                  </a:solidFill>
                  <a:latin typeface="Courier New" pitchFamily="49" charset="0"/>
                  <a:cs typeface="Courier New" pitchFamily="49" charset="0"/>
                </a:rPr>
                <a:t>Main() {</a:t>
              </a:r>
            </a:p>
            <a:p>
              <a:pPr>
                <a:defRPr/>
              </a:pPr>
              <a:r>
                <a:rPr lang="de-DE" sz="1200" dirty="0">
                  <a:solidFill>
                    <a:schemeClr val="tx1"/>
                  </a:solidFill>
                  <a:latin typeface="Courier New" pitchFamily="49" charset="0"/>
                  <a:cs typeface="Courier New" pitchFamily="49" charset="0"/>
                </a:rPr>
                <a:t>      </a:t>
              </a:r>
              <a:r>
                <a:rPr lang="de-DE" sz="1200" dirty="0">
                  <a:solidFill>
                    <a:srgbClr val="0000FF"/>
                  </a:solidFill>
                  <a:latin typeface="Courier New" pitchFamily="49" charset="0"/>
                  <a:cs typeface="Courier New" pitchFamily="49" charset="0"/>
                </a:rPr>
                <a:t>string</a:t>
              </a:r>
              <a:r>
                <a:rPr lang="de-DE" sz="1200" dirty="0">
                  <a:solidFill>
                    <a:schemeClr val="tx1"/>
                  </a:solidFill>
                  <a:latin typeface="Courier New" pitchFamily="49" charset="0"/>
                  <a:cs typeface="Courier New" pitchFamily="49" charset="0"/>
                </a:rPr>
                <a:t>[] names = { "Allen", "Arthur", 		     "Bennett" };</a:t>
              </a:r>
              <a:endParaRPr lang="en-US" sz="1200" dirty="0">
                <a:solidFill>
                  <a:schemeClr val="tx1"/>
                </a:solidFill>
                <a:latin typeface="Courier New" pitchFamily="49" charset="0"/>
                <a:cs typeface="Courier New" pitchFamily="49" charset="0"/>
              </a:endParaRPr>
            </a:p>
            <a:p>
              <a:pPr>
                <a:defRPr/>
              </a:pPr>
              <a:r>
                <a:rPr lang="de-DE" sz="1200" dirty="0">
                  <a:solidFill>
                    <a:schemeClr val="tx1"/>
                  </a:solidFill>
                  <a:latin typeface="Courier New" pitchFamily="49" charset="0"/>
                  <a:cs typeface="Courier New" pitchFamily="49" charset="0"/>
                </a:rPr>
                <a:t> </a:t>
              </a:r>
              <a:endParaRPr lang="en-US" sz="1200" dirty="0">
                <a:solidFill>
                  <a:schemeClr val="tx1"/>
                </a:solidFill>
                <a:latin typeface="Courier New" pitchFamily="49" charset="0"/>
                <a:cs typeface="Courier New" pitchFamily="49" charset="0"/>
              </a:endParaRPr>
            </a:p>
            <a:p>
              <a:pPr>
                <a:defRPr/>
              </a:pPr>
              <a:r>
                <a:rPr lang="en-US" sz="1200" dirty="0">
                  <a:solidFill>
                    <a:schemeClr val="tx1"/>
                  </a:solidFill>
                  <a:latin typeface="Courier New" pitchFamily="49" charset="0"/>
                  <a:cs typeface="Courier New" pitchFamily="49" charset="0"/>
                </a:rPr>
                <a:t>      </a:t>
              </a:r>
              <a:r>
                <a:rPr lang="en-US" sz="1200" dirty="0" err="1">
                  <a:solidFill>
                    <a:srgbClr val="0070C0"/>
                  </a:solidFill>
                  <a:latin typeface="Courier New" pitchFamily="49" charset="0"/>
                  <a:cs typeface="Courier New" pitchFamily="49" charset="0"/>
                </a:rPr>
                <a:t>IEnumerable</a:t>
              </a:r>
              <a:r>
                <a:rPr lang="en-US" sz="1200" dirty="0">
                  <a:solidFill>
                    <a:schemeClr val="tx1"/>
                  </a:solidFill>
                  <a:latin typeface="Courier New" pitchFamily="49" charset="0"/>
                  <a:cs typeface="Courier New" pitchFamily="49" charset="0"/>
                </a:rPr>
                <a:t>&lt;</a:t>
              </a:r>
              <a:r>
                <a:rPr lang="en-US" sz="1200" dirty="0">
                  <a:solidFill>
                    <a:srgbClr val="0000FF"/>
                  </a:solidFill>
                  <a:latin typeface="Courier New" pitchFamily="49" charset="0"/>
                  <a:cs typeface="Courier New" pitchFamily="49" charset="0"/>
                </a:rPr>
                <a:t>string</a:t>
              </a:r>
              <a:r>
                <a:rPr lang="en-US" sz="1200" dirty="0">
                  <a:solidFill>
                    <a:schemeClr val="tx1"/>
                  </a:solidFill>
                  <a:latin typeface="Courier New" pitchFamily="49" charset="0"/>
                  <a:cs typeface="Courier New" pitchFamily="49" charset="0"/>
                </a:rPr>
                <a:t>&gt; ayes = names</a:t>
              </a:r>
            </a:p>
            <a:p>
              <a:pPr>
                <a:defRPr/>
              </a:pPr>
              <a:r>
                <a:rPr lang="en-US" sz="1200" dirty="0">
                  <a:solidFill>
                    <a:schemeClr val="tx1"/>
                  </a:solidFill>
                  <a:latin typeface="Courier New" pitchFamily="49" charset="0"/>
                  <a:cs typeface="Courier New" pitchFamily="49" charset="0"/>
                </a:rPr>
                <a:t>	.Where(s =&gt; s[0] == 'A');</a:t>
              </a:r>
            </a:p>
            <a:p>
              <a:pPr>
                <a:defRPr/>
              </a:pPr>
              <a:r>
                <a:rPr lang="en-US" sz="1200" dirty="0">
                  <a:solidFill>
                    <a:schemeClr val="tx1"/>
                  </a:solidFill>
                  <a:latin typeface="Courier New" pitchFamily="49" charset="0"/>
                  <a:cs typeface="Courier New" pitchFamily="49" charset="0"/>
                </a:rPr>
                <a:t> </a:t>
              </a:r>
            </a:p>
            <a:p>
              <a:pPr>
                <a:defRPr/>
              </a:pPr>
              <a:r>
                <a:rPr lang="en-US" sz="1200" dirty="0">
                  <a:solidFill>
                    <a:schemeClr val="tx1"/>
                  </a:solidFill>
                  <a:latin typeface="Courier New" pitchFamily="49" charset="0"/>
                  <a:cs typeface="Courier New" pitchFamily="49" charset="0"/>
                </a:rPr>
                <a:t>      </a:t>
              </a:r>
              <a:r>
                <a:rPr lang="en-US" sz="1200" dirty="0" err="1">
                  <a:solidFill>
                    <a:srgbClr val="0000FF"/>
                  </a:solidFill>
                  <a:latin typeface="Courier New" pitchFamily="49" charset="0"/>
                  <a:cs typeface="Courier New" pitchFamily="49" charset="0"/>
                </a:rPr>
                <a:t>foreach</a:t>
              </a:r>
              <a:r>
                <a:rPr lang="en-US" sz="1200" dirty="0">
                  <a:solidFill>
                    <a:schemeClr val="tx1"/>
                  </a:solidFill>
                  <a:latin typeface="Courier New" pitchFamily="49" charset="0"/>
                  <a:cs typeface="Courier New" pitchFamily="49" charset="0"/>
                </a:rPr>
                <a:t> (</a:t>
              </a:r>
              <a:r>
                <a:rPr lang="en-US" sz="1200" dirty="0">
                  <a:solidFill>
                    <a:srgbClr val="0000FF"/>
                  </a:solidFill>
                  <a:latin typeface="Courier New" pitchFamily="49" charset="0"/>
                  <a:cs typeface="Courier New" pitchFamily="49" charset="0"/>
                </a:rPr>
                <a:t>string</a:t>
              </a:r>
              <a:r>
                <a:rPr lang="en-US" sz="1200" dirty="0">
                  <a:solidFill>
                    <a:schemeClr val="tx1"/>
                  </a:solidFill>
                  <a:latin typeface="Courier New" pitchFamily="49" charset="0"/>
                  <a:cs typeface="Courier New" pitchFamily="49" charset="0"/>
                </a:rPr>
                <a:t> item </a:t>
              </a:r>
              <a:r>
                <a:rPr lang="en-US" sz="1200" dirty="0">
                  <a:solidFill>
                    <a:srgbClr val="0000FF"/>
                  </a:solidFill>
                  <a:latin typeface="Courier New" pitchFamily="49" charset="0"/>
                  <a:cs typeface="Courier New" pitchFamily="49" charset="0"/>
                </a:rPr>
                <a:t>in</a:t>
              </a:r>
              <a:r>
                <a:rPr lang="en-US" sz="1200" dirty="0">
                  <a:solidFill>
                    <a:schemeClr val="tx1"/>
                  </a:solidFill>
                  <a:latin typeface="Courier New" pitchFamily="49" charset="0"/>
                  <a:cs typeface="Courier New" pitchFamily="49" charset="0"/>
                </a:rPr>
                <a:t> ayes) </a:t>
              </a:r>
            </a:p>
            <a:p>
              <a:pPr>
                <a:defRPr/>
              </a:pPr>
              <a:r>
                <a:rPr lang="en-US" sz="1200" dirty="0">
                  <a:solidFill>
                    <a:schemeClr val="tx1"/>
                  </a:solidFill>
                  <a:latin typeface="Courier New" pitchFamily="49" charset="0"/>
                  <a:cs typeface="Courier New" pitchFamily="49" charset="0"/>
                </a:rPr>
                <a:t>	</a:t>
              </a:r>
              <a:r>
                <a:rPr lang="en-US" sz="1200" dirty="0" err="1">
                  <a:solidFill>
                    <a:srgbClr val="0070C0"/>
                  </a:solidFill>
                  <a:latin typeface="Courier New" pitchFamily="49" charset="0"/>
                  <a:cs typeface="Courier New" pitchFamily="49" charset="0"/>
                </a:rPr>
                <a:t>Console</a:t>
              </a:r>
              <a:r>
                <a:rPr lang="en-US" sz="1200" dirty="0" err="1">
                  <a:solidFill>
                    <a:schemeClr val="tx1"/>
                  </a:solidFill>
                  <a:latin typeface="Courier New" pitchFamily="49" charset="0"/>
                  <a:cs typeface="Courier New" pitchFamily="49" charset="0"/>
                </a:rPr>
                <a:t>.WriteLine</a:t>
              </a:r>
              <a:r>
                <a:rPr lang="en-US" sz="1200" dirty="0">
                  <a:solidFill>
                    <a:schemeClr val="tx1"/>
                  </a:solidFill>
                  <a:latin typeface="Courier New" pitchFamily="49" charset="0"/>
                  <a:cs typeface="Courier New" pitchFamily="49" charset="0"/>
                </a:rPr>
                <a:t>(item);</a:t>
              </a:r>
            </a:p>
            <a:p>
              <a:pPr>
                <a:defRPr/>
              </a:pPr>
              <a:r>
                <a:rPr lang="en-US" sz="1200" dirty="0">
                  <a:solidFill>
                    <a:schemeClr val="tx1"/>
                  </a:solidFill>
                  <a:latin typeface="Courier New" pitchFamily="49" charset="0"/>
                  <a:cs typeface="Courier New" pitchFamily="49" charset="0"/>
                </a:rPr>
                <a:t> </a:t>
              </a:r>
            </a:p>
            <a:p>
              <a:pPr>
                <a:defRPr/>
              </a:pPr>
              <a:r>
                <a:rPr lang="en-US" sz="1200" dirty="0">
                  <a:solidFill>
                    <a:schemeClr val="tx1"/>
                  </a:solidFill>
                  <a:latin typeface="Courier New" pitchFamily="49" charset="0"/>
                  <a:cs typeface="Courier New" pitchFamily="49" charset="0"/>
                </a:rPr>
                <a:t>      names[0] = "Bob";</a:t>
              </a:r>
            </a:p>
            <a:p>
              <a:pPr>
                <a:defRPr/>
              </a:pPr>
              <a:r>
                <a:rPr lang="en-US" sz="1200" dirty="0">
                  <a:solidFill>
                    <a:schemeClr val="tx1"/>
                  </a:solidFill>
                  <a:latin typeface="Courier New" pitchFamily="49" charset="0"/>
                  <a:cs typeface="Courier New" pitchFamily="49" charset="0"/>
                </a:rPr>
                <a:t> </a:t>
              </a:r>
            </a:p>
            <a:p>
              <a:pPr>
                <a:defRPr/>
              </a:pPr>
              <a:r>
                <a:rPr lang="en-US" sz="1200" dirty="0">
                  <a:solidFill>
                    <a:schemeClr val="tx1"/>
                  </a:solidFill>
                  <a:latin typeface="Courier New" pitchFamily="49" charset="0"/>
                  <a:cs typeface="Courier New" pitchFamily="49" charset="0"/>
                </a:rPr>
                <a:t>      </a:t>
              </a:r>
              <a:r>
                <a:rPr lang="en-US" sz="1200" dirty="0" err="1">
                  <a:solidFill>
                    <a:srgbClr val="0000FF"/>
                  </a:solidFill>
                  <a:latin typeface="Courier New" pitchFamily="49" charset="0"/>
                  <a:cs typeface="Courier New" pitchFamily="49" charset="0"/>
                </a:rPr>
                <a:t>foreach</a:t>
              </a:r>
              <a:r>
                <a:rPr lang="en-US" sz="1200" dirty="0">
                  <a:solidFill>
                    <a:schemeClr val="tx1"/>
                  </a:solidFill>
                  <a:latin typeface="Courier New" pitchFamily="49" charset="0"/>
                  <a:cs typeface="Courier New" pitchFamily="49" charset="0"/>
                </a:rPr>
                <a:t> (</a:t>
              </a:r>
              <a:r>
                <a:rPr lang="en-US" sz="1200" dirty="0">
                  <a:solidFill>
                    <a:srgbClr val="0000FF"/>
                  </a:solidFill>
                  <a:latin typeface="Courier New" pitchFamily="49" charset="0"/>
                  <a:cs typeface="Courier New" pitchFamily="49" charset="0"/>
                </a:rPr>
                <a:t>string</a:t>
              </a:r>
              <a:r>
                <a:rPr lang="en-US" sz="1200" dirty="0">
                  <a:solidFill>
                    <a:schemeClr val="tx1"/>
                  </a:solidFill>
                  <a:latin typeface="Courier New" pitchFamily="49" charset="0"/>
                  <a:cs typeface="Courier New" pitchFamily="49" charset="0"/>
                </a:rPr>
                <a:t> item </a:t>
              </a:r>
              <a:r>
                <a:rPr lang="en-US" sz="1200" dirty="0">
                  <a:solidFill>
                    <a:srgbClr val="0000FF"/>
                  </a:solidFill>
                  <a:latin typeface="Courier New" pitchFamily="49" charset="0"/>
                  <a:cs typeface="Courier New" pitchFamily="49" charset="0"/>
                </a:rPr>
                <a:t>in</a:t>
              </a:r>
              <a:r>
                <a:rPr lang="en-US" sz="1200" dirty="0">
                  <a:solidFill>
                    <a:schemeClr val="tx1"/>
                  </a:solidFill>
                  <a:latin typeface="Courier New" pitchFamily="49" charset="0"/>
                  <a:cs typeface="Courier New" pitchFamily="49" charset="0"/>
                </a:rPr>
                <a:t> ayes) </a:t>
              </a:r>
            </a:p>
            <a:p>
              <a:pPr>
                <a:defRPr/>
              </a:pPr>
              <a:r>
                <a:rPr lang="en-US" sz="1200" dirty="0">
                  <a:solidFill>
                    <a:schemeClr val="tx1"/>
                  </a:solidFill>
                  <a:latin typeface="Courier New" pitchFamily="49" charset="0"/>
                  <a:cs typeface="Courier New" pitchFamily="49" charset="0"/>
                </a:rPr>
                <a:t>	</a:t>
              </a:r>
              <a:r>
                <a:rPr lang="en-US" sz="1200" dirty="0" err="1">
                  <a:solidFill>
                    <a:srgbClr val="0070C0"/>
                  </a:solidFill>
                  <a:latin typeface="Courier New" pitchFamily="49" charset="0"/>
                  <a:cs typeface="Courier New" pitchFamily="49" charset="0"/>
                </a:rPr>
                <a:t>Console</a:t>
              </a:r>
              <a:r>
                <a:rPr lang="en-US" sz="1200" dirty="0" err="1">
                  <a:solidFill>
                    <a:schemeClr val="tx1"/>
                  </a:solidFill>
                  <a:latin typeface="Courier New" pitchFamily="49" charset="0"/>
                  <a:cs typeface="Courier New" pitchFamily="49" charset="0"/>
                </a:rPr>
                <a:t>.WriteLine</a:t>
              </a:r>
              <a:r>
                <a:rPr lang="en-US" sz="1200" dirty="0">
                  <a:solidFill>
                    <a:schemeClr val="tx1"/>
                  </a:solidFill>
                  <a:latin typeface="Courier New" pitchFamily="49" charset="0"/>
                  <a:cs typeface="Courier New" pitchFamily="49" charset="0"/>
                </a:rPr>
                <a:t>(item);</a:t>
              </a:r>
            </a:p>
            <a:p>
              <a:pPr>
                <a:defRPr/>
              </a:pPr>
              <a:r>
                <a:rPr lang="en-US" sz="1200" dirty="0">
                  <a:solidFill>
                    <a:schemeClr val="tx1"/>
                  </a:solidFill>
                  <a:latin typeface="Courier New" pitchFamily="49" charset="0"/>
                  <a:cs typeface="Courier New" pitchFamily="49" charset="0"/>
                </a:rPr>
                <a:t>  }</a:t>
              </a:r>
            </a:p>
            <a:p>
              <a:pPr>
                <a:defRPr/>
              </a:pPr>
              <a:r>
                <a:rPr lang="en-US" sz="1200" dirty="0">
                  <a:solidFill>
                    <a:schemeClr val="tx1"/>
                  </a:solidFill>
                  <a:latin typeface="Courier New" pitchFamily="49" charset="0"/>
                  <a:cs typeface="Courier New" pitchFamily="49" charset="0"/>
                </a:rPr>
                <a:t>}</a:t>
              </a:r>
            </a:p>
            <a:p>
              <a:pPr>
                <a:defRPr/>
              </a:pPr>
              <a:endParaRPr lang="en-US" sz="1200" dirty="0">
                <a:solidFill>
                  <a:schemeClr val="tx1"/>
                </a:solidFill>
                <a:latin typeface="Courier New" pitchFamily="49" charset="0"/>
                <a:cs typeface="Courier New" pitchFamily="49" charset="0"/>
              </a:endParaRPr>
            </a:p>
            <a:p>
              <a:pPr>
                <a:defRPr/>
              </a:pPr>
              <a:r>
                <a:rPr lang="en-US" sz="1200" dirty="0">
                  <a:solidFill>
                    <a:schemeClr val="tx1"/>
                  </a:solidFill>
                  <a:latin typeface="Courier New" pitchFamily="49" charset="0"/>
                  <a:cs typeface="Courier New" pitchFamily="49" charset="0"/>
                </a:rPr>
                <a:t>Allen</a:t>
              </a:r>
            </a:p>
            <a:p>
              <a:pPr>
                <a:defRPr/>
              </a:pPr>
              <a:r>
                <a:rPr lang="en-US" sz="1200" dirty="0">
                  <a:solidFill>
                    <a:schemeClr val="tx1"/>
                  </a:solidFill>
                  <a:latin typeface="Courier New" pitchFamily="49" charset="0"/>
                  <a:cs typeface="Courier New" pitchFamily="49" charset="0"/>
                </a:rPr>
                <a:t>Arthur</a:t>
              </a:r>
            </a:p>
            <a:p>
              <a:pPr>
                <a:defRPr/>
              </a:pPr>
              <a:endParaRPr lang="en-US" sz="1200" dirty="0">
                <a:solidFill>
                  <a:schemeClr val="tx1"/>
                </a:solidFill>
                <a:latin typeface="Courier New" pitchFamily="49" charset="0"/>
                <a:cs typeface="Courier New" pitchFamily="49" charset="0"/>
              </a:endParaRPr>
            </a:p>
            <a:p>
              <a:pPr>
                <a:defRPr/>
              </a:pPr>
              <a:endParaRPr lang="en-US" sz="1400" dirty="0">
                <a:solidFill>
                  <a:schemeClr val="tx1"/>
                </a:solidFill>
              </a:endParaRPr>
            </a:p>
          </p:txBody>
        </p:sp>
        <p:sp>
          <p:nvSpPr>
            <p:cNvPr id="8" name="Bent Arrow 7"/>
            <p:cNvSpPr/>
            <p:nvPr/>
          </p:nvSpPr>
          <p:spPr>
            <a:xfrm rot="10800000">
              <a:off x="3174313" y="2057400"/>
              <a:ext cx="2287066" cy="1998663"/>
            </a:xfrm>
            <a:prstGeom prst="bentArrow">
              <a:avLst>
                <a:gd name="adj1" fmla="val 5839"/>
                <a:gd name="adj2" fmla="val 10262"/>
                <a:gd name="adj3" fmla="val 16080"/>
                <a:gd name="adj4" fmla="val 3309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grpSp>
      <p:grpSp>
        <p:nvGrpSpPr>
          <p:cNvPr id="9" name="Group 12"/>
          <p:cNvGrpSpPr>
            <a:grpSpLocks/>
          </p:cNvGrpSpPr>
          <p:nvPr/>
        </p:nvGrpSpPr>
        <p:grpSpPr bwMode="auto">
          <a:xfrm>
            <a:off x="3799113" y="1371600"/>
            <a:ext cx="5105400" cy="5105400"/>
            <a:chOff x="13962965" y="-2095500"/>
            <a:chExt cx="4191000" cy="5105400"/>
          </a:xfrm>
        </p:grpSpPr>
        <p:sp>
          <p:nvSpPr>
            <p:cNvPr id="5" name="Rectangle 4"/>
            <p:cNvSpPr/>
            <p:nvPr/>
          </p:nvSpPr>
          <p:spPr>
            <a:xfrm>
              <a:off x="13962965" y="-2095500"/>
              <a:ext cx="4191000" cy="5105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US" sz="1200" dirty="0">
                  <a:solidFill>
                    <a:srgbClr val="0000FF"/>
                  </a:solidFill>
                  <a:latin typeface="Courier New" pitchFamily="49" charset="0"/>
                  <a:cs typeface="Courier New" pitchFamily="49" charset="0"/>
                </a:rPr>
                <a:t>using</a:t>
              </a:r>
              <a:r>
                <a:rPr lang="en-US" sz="1200" dirty="0">
                  <a:solidFill>
                    <a:schemeClr val="tx1"/>
                  </a:solidFill>
                  <a:latin typeface="Courier New" pitchFamily="49" charset="0"/>
                  <a:cs typeface="Courier New" pitchFamily="49" charset="0"/>
                </a:rPr>
                <a:t> System;</a:t>
              </a:r>
            </a:p>
            <a:p>
              <a:pPr>
                <a:defRPr/>
              </a:pPr>
              <a:r>
                <a:rPr lang="en-US" sz="1200" dirty="0">
                  <a:solidFill>
                    <a:srgbClr val="0000FF"/>
                  </a:solidFill>
                  <a:latin typeface="Courier New" pitchFamily="49" charset="0"/>
                  <a:cs typeface="Courier New" pitchFamily="49" charset="0"/>
                </a:rPr>
                <a:t>using</a:t>
              </a:r>
              <a:r>
                <a:rPr lang="en-US" sz="1200" dirty="0">
                  <a:solidFill>
                    <a:schemeClr val="tx1"/>
                  </a:solidFill>
                  <a:latin typeface="Courier New" pitchFamily="49" charset="0"/>
                  <a:cs typeface="Courier New" pitchFamily="49" charset="0"/>
                </a:rPr>
                <a:t> </a:t>
              </a:r>
              <a:r>
                <a:rPr lang="en-US" sz="1200" dirty="0" err="1" smtClean="0">
                  <a:solidFill>
                    <a:schemeClr val="tx1"/>
                  </a:solidFill>
                  <a:latin typeface="Courier New" pitchFamily="49" charset="0"/>
                  <a:cs typeface="Courier New" pitchFamily="49" charset="0"/>
                </a:rPr>
                <a:t>System.Linq</a:t>
              </a:r>
              <a:r>
                <a:rPr lang="en-US" sz="1200" dirty="0" smtClean="0">
                  <a:solidFill>
                    <a:schemeClr val="tx1"/>
                  </a:solidFill>
                  <a:latin typeface="Courier New" pitchFamily="49" charset="0"/>
                  <a:cs typeface="Courier New" pitchFamily="49" charset="0"/>
                </a:rPr>
                <a:t>;</a:t>
              </a:r>
              <a:endParaRPr lang="en-US" sz="1200" dirty="0">
                <a:solidFill>
                  <a:schemeClr val="tx1"/>
                </a:solidFill>
                <a:latin typeface="Courier New" pitchFamily="49" charset="0"/>
                <a:cs typeface="Courier New" pitchFamily="49" charset="0"/>
              </a:endParaRPr>
            </a:p>
            <a:p>
              <a:pPr>
                <a:defRPr/>
              </a:pPr>
              <a:r>
                <a:rPr lang="en-US" sz="1200" dirty="0">
                  <a:solidFill>
                    <a:srgbClr val="0000FF"/>
                  </a:solidFill>
                  <a:latin typeface="Courier New" pitchFamily="49" charset="0"/>
                  <a:cs typeface="Courier New" pitchFamily="49" charset="0"/>
                </a:rPr>
                <a:t>using</a:t>
              </a:r>
              <a:r>
                <a:rPr lang="en-US" sz="1200" dirty="0">
                  <a:solidFill>
                    <a:schemeClr val="tx1"/>
                  </a:solidFill>
                  <a:latin typeface="Courier New" pitchFamily="49" charset="0"/>
                  <a:cs typeface="Courier New" pitchFamily="49" charset="0"/>
                </a:rPr>
                <a:t> </a:t>
              </a:r>
              <a:r>
                <a:rPr lang="en-US" sz="1200" dirty="0" err="1">
                  <a:solidFill>
                    <a:schemeClr val="tx1"/>
                  </a:solidFill>
                  <a:latin typeface="Courier New" pitchFamily="49" charset="0"/>
                  <a:cs typeface="Courier New" pitchFamily="49" charset="0"/>
                </a:rPr>
                <a:t>System.Collections.Generic</a:t>
              </a:r>
              <a:r>
                <a:rPr lang="en-US" sz="1200" dirty="0">
                  <a:solidFill>
                    <a:schemeClr val="tx1"/>
                  </a:solidFill>
                  <a:latin typeface="Courier New" pitchFamily="49" charset="0"/>
                  <a:cs typeface="Courier New" pitchFamily="49" charset="0"/>
                </a:rPr>
                <a:t>;</a:t>
              </a:r>
            </a:p>
            <a:p>
              <a:pPr>
                <a:defRPr/>
              </a:pPr>
              <a:r>
                <a:rPr lang="en-US" sz="1200" dirty="0">
                  <a:solidFill>
                    <a:schemeClr val="tx1"/>
                  </a:solidFill>
                  <a:latin typeface="Courier New" pitchFamily="49" charset="0"/>
                  <a:cs typeface="Courier New" pitchFamily="49" charset="0"/>
                </a:rPr>
                <a:t> </a:t>
              </a:r>
            </a:p>
            <a:p>
              <a:pPr>
                <a:defRPr/>
              </a:pPr>
              <a:r>
                <a:rPr lang="en-US" sz="1200" dirty="0">
                  <a:solidFill>
                    <a:srgbClr val="0000FF"/>
                  </a:solidFill>
                  <a:latin typeface="Courier New" pitchFamily="49" charset="0"/>
                  <a:cs typeface="Courier New" pitchFamily="49" charset="0"/>
                </a:rPr>
                <a:t>class</a:t>
              </a:r>
              <a:r>
                <a:rPr lang="en-US" sz="1200" dirty="0">
                  <a:solidFill>
                    <a:schemeClr val="tx1"/>
                  </a:solidFill>
                  <a:latin typeface="Courier New" pitchFamily="49" charset="0"/>
                  <a:cs typeface="Courier New" pitchFamily="49" charset="0"/>
                </a:rPr>
                <a:t> </a:t>
              </a:r>
              <a:r>
                <a:rPr lang="en-US" sz="1200" dirty="0">
                  <a:solidFill>
                    <a:srgbClr val="0070C0"/>
                  </a:solidFill>
                  <a:latin typeface="Courier New" pitchFamily="49" charset="0"/>
                  <a:cs typeface="Courier New" pitchFamily="49" charset="0"/>
                </a:rPr>
                <a:t>app</a:t>
              </a:r>
              <a:r>
                <a:rPr lang="en-US" sz="1200" dirty="0">
                  <a:solidFill>
                    <a:schemeClr val="tx1"/>
                  </a:solidFill>
                  <a:latin typeface="Courier New" pitchFamily="49" charset="0"/>
                  <a:cs typeface="Courier New" pitchFamily="49" charset="0"/>
                </a:rPr>
                <a:t> {</a:t>
              </a:r>
            </a:p>
            <a:p>
              <a:pPr>
                <a:defRPr/>
              </a:pPr>
              <a:r>
                <a:rPr lang="en-US" sz="1200" dirty="0">
                  <a:solidFill>
                    <a:schemeClr val="tx1"/>
                  </a:solidFill>
                  <a:latin typeface="Courier New" pitchFamily="49" charset="0"/>
                  <a:cs typeface="Courier New" pitchFamily="49" charset="0"/>
                </a:rPr>
                <a:t>  </a:t>
              </a:r>
              <a:r>
                <a:rPr lang="en-US" sz="1200" dirty="0">
                  <a:solidFill>
                    <a:srgbClr val="0000FF"/>
                  </a:solidFill>
                  <a:latin typeface="Courier New" pitchFamily="49" charset="0"/>
                  <a:cs typeface="Courier New" pitchFamily="49" charset="0"/>
                </a:rPr>
                <a:t>static void </a:t>
              </a:r>
              <a:r>
                <a:rPr lang="en-US" sz="1200" dirty="0">
                  <a:solidFill>
                    <a:schemeClr val="tx1"/>
                  </a:solidFill>
                  <a:latin typeface="Courier New" pitchFamily="49" charset="0"/>
                  <a:cs typeface="Courier New" pitchFamily="49" charset="0"/>
                </a:rPr>
                <a:t>Main() {</a:t>
              </a:r>
            </a:p>
            <a:p>
              <a:pPr>
                <a:defRPr/>
              </a:pPr>
              <a:r>
                <a:rPr lang="en-US" sz="1200" dirty="0">
                  <a:solidFill>
                    <a:schemeClr val="tx1"/>
                  </a:solidFill>
                  <a:latin typeface="Courier New" pitchFamily="49" charset="0"/>
                  <a:cs typeface="Courier New" pitchFamily="49" charset="0"/>
                </a:rPr>
                <a:t>    </a:t>
              </a:r>
              <a:r>
                <a:rPr lang="en-US" sz="1200" dirty="0">
                  <a:solidFill>
                    <a:srgbClr val="0000FF"/>
                  </a:solidFill>
                  <a:latin typeface="Courier New" pitchFamily="49" charset="0"/>
                  <a:cs typeface="Courier New" pitchFamily="49" charset="0"/>
                </a:rPr>
                <a:t>string</a:t>
              </a:r>
              <a:r>
                <a:rPr lang="en-US" sz="1200" dirty="0">
                  <a:solidFill>
                    <a:schemeClr val="tx1"/>
                  </a:solidFill>
                  <a:latin typeface="Courier New" pitchFamily="49" charset="0"/>
                  <a:cs typeface="Courier New" pitchFamily="49" charset="0"/>
                </a:rPr>
                <a:t>[] names = { "Burke", "Connor", 		   "Frank", "Everett", 		   	   "Albert", "George", </a:t>
              </a:r>
            </a:p>
            <a:p>
              <a:pPr>
                <a:defRPr/>
              </a:pPr>
              <a:r>
                <a:rPr lang="en-US" sz="1200" dirty="0">
                  <a:solidFill>
                    <a:schemeClr val="tx1"/>
                  </a:solidFill>
                  <a:latin typeface="Courier New" pitchFamily="49" charset="0"/>
                  <a:cs typeface="Courier New" pitchFamily="49" charset="0"/>
                </a:rPr>
                <a:t>             "Harris", "David" };</a:t>
              </a:r>
            </a:p>
            <a:p>
              <a:pPr>
                <a:defRPr/>
              </a:pPr>
              <a:r>
                <a:rPr lang="en-US" sz="1200" dirty="0">
                  <a:solidFill>
                    <a:schemeClr val="tx1"/>
                  </a:solidFill>
                  <a:latin typeface="Courier New" pitchFamily="49" charset="0"/>
                  <a:cs typeface="Courier New" pitchFamily="49" charset="0"/>
                </a:rPr>
                <a:t> </a:t>
              </a:r>
            </a:p>
            <a:p>
              <a:pPr>
                <a:defRPr/>
              </a:pPr>
              <a:r>
                <a:rPr lang="en-US" sz="1200" dirty="0">
                  <a:solidFill>
                    <a:schemeClr val="tx1"/>
                  </a:solidFill>
                  <a:latin typeface="Courier New" pitchFamily="49" charset="0"/>
                  <a:cs typeface="Courier New" pitchFamily="49" charset="0"/>
                </a:rPr>
                <a:t>    </a:t>
              </a:r>
              <a:r>
                <a:rPr lang="en-US" sz="1200" dirty="0" err="1">
                  <a:solidFill>
                    <a:srgbClr val="0070C0"/>
                  </a:solidFill>
                  <a:latin typeface="Courier New" pitchFamily="49" charset="0"/>
                  <a:cs typeface="Courier New" pitchFamily="49" charset="0"/>
                </a:rPr>
                <a:t>IEnumerable</a:t>
              </a:r>
              <a:r>
                <a:rPr lang="en-US" sz="1200" dirty="0">
                  <a:solidFill>
                    <a:schemeClr val="tx1"/>
                  </a:solidFill>
                  <a:latin typeface="Courier New" pitchFamily="49" charset="0"/>
                  <a:cs typeface="Courier New" pitchFamily="49" charset="0"/>
                </a:rPr>
                <a:t>&lt;</a:t>
              </a:r>
              <a:r>
                <a:rPr lang="en-US" sz="1200" dirty="0">
                  <a:solidFill>
                    <a:srgbClr val="0000FF"/>
                  </a:solidFill>
                  <a:latin typeface="Courier New" pitchFamily="49" charset="0"/>
                  <a:cs typeface="Courier New" pitchFamily="49" charset="0"/>
                </a:rPr>
                <a:t>string</a:t>
              </a:r>
              <a:r>
                <a:rPr lang="en-US" sz="1200" dirty="0">
                  <a:solidFill>
                    <a:schemeClr val="tx1"/>
                  </a:solidFill>
                  <a:latin typeface="Courier New" pitchFamily="49" charset="0"/>
                  <a:cs typeface="Courier New" pitchFamily="49" charset="0"/>
                </a:rPr>
                <a:t>&gt; </a:t>
              </a:r>
              <a:r>
                <a:rPr lang="en-US" sz="1200" dirty="0" err="1">
                  <a:solidFill>
                    <a:schemeClr val="tx1"/>
                  </a:solidFill>
                  <a:latin typeface="Courier New" pitchFamily="49" charset="0"/>
                  <a:cs typeface="Courier New" pitchFamily="49" charset="0"/>
                </a:rPr>
                <a:t>expr</a:t>
              </a:r>
              <a:r>
                <a:rPr lang="en-US" sz="1200" dirty="0">
                  <a:solidFill>
                    <a:schemeClr val="tx1"/>
                  </a:solidFill>
                  <a:latin typeface="Courier New" pitchFamily="49" charset="0"/>
                  <a:cs typeface="Courier New" pitchFamily="49" charset="0"/>
                </a:rPr>
                <a:t> = </a:t>
              </a:r>
            </a:p>
            <a:p>
              <a:pPr>
                <a:defRPr/>
              </a:pPr>
              <a:r>
                <a:rPr lang="en-US" sz="1200" dirty="0">
                  <a:solidFill>
                    <a:schemeClr val="tx1"/>
                  </a:solidFill>
                  <a:latin typeface="Courier New" pitchFamily="49" charset="0"/>
                  <a:cs typeface="Courier New" pitchFamily="49" charset="0"/>
                </a:rPr>
                <a:t>		</a:t>
              </a:r>
              <a:r>
                <a:rPr lang="en-US" sz="1200" dirty="0">
                  <a:solidFill>
                    <a:srgbClr val="0000FF"/>
                  </a:solidFill>
                  <a:latin typeface="Courier New" pitchFamily="49" charset="0"/>
                  <a:cs typeface="Courier New" pitchFamily="49" charset="0"/>
                </a:rPr>
                <a:t>from</a:t>
              </a:r>
              <a:r>
                <a:rPr lang="en-US" sz="1200" dirty="0">
                  <a:solidFill>
                    <a:schemeClr val="tx1"/>
                  </a:solidFill>
                  <a:latin typeface="Courier New" pitchFamily="49" charset="0"/>
                  <a:cs typeface="Courier New" pitchFamily="49" charset="0"/>
                </a:rPr>
                <a:t> s </a:t>
              </a:r>
              <a:r>
                <a:rPr lang="en-US" sz="1200" dirty="0">
                  <a:solidFill>
                    <a:srgbClr val="0000FF"/>
                  </a:solidFill>
                  <a:latin typeface="Courier New" pitchFamily="49" charset="0"/>
                  <a:cs typeface="Courier New" pitchFamily="49" charset="0"/>
                </a:rPr>
                <a:t>in</a:t>
              </a:r>
              <a:r>
                <a:rPr lang="en-US" sz="1200" dirty="0">
                  <a:solidFill>
                    <a:schemeClr val="tx1"/>
                  </a:solidFill>
                  <a:latin typeface="Courier New" pitchFamily="49" charset="0"/>
                  <a:cs typeface="Courier New" pitchFamily="49" charset="0"/>
                </a:rPr>
                <a:t> names </a:t>
              </a:r>
            </a:p>
            <a:p>
              <a:pPr>
                <a:defRPr/>
              </a:pPr>
              <a:r>
                <a:rPr lang="en-US" sz="1200" dirty="0">
                  <a:solidFill>
                    <a:schemeClr val="tx1"/>
                  </a:solidFill>
                  <a:latin typeface="Courier New" pitchFamily="49" charset="0"/>
                  <a:cs typeface="Courier New" pitchFamily="49" charset="0"/>
                </a:rPr>
                <a:t>                    </a:t>
              </a:r>
              <a:r>
                <a:rPr lang="en-US" sz="1200" dirty="0">
                  <a:solidFill>
                    <a:srgbClr val="0000FF"/>
                  </a:solidFill>
                  <a:latin typeface="Courier New" pitchFamily="49" charset="0"/>
                  <a:cs typeface="Courier New" pitchFamily="49" charset="0"/>
                </a:rPr>
                <a:t>where</a:t>
              </a:r>
              <a:r>
                <a:rPr lang="en-US" sz="1200" dirty="0">
                  <a:solidFill>
                    <a:schemeClr val="tx1"/>
                  </a:solidFill>
                  <a:latin typeface="Courier New" pitchFamily="49" charset="0"/>
                  <a:cs typeface="Courier New" pitchFamily="49" charset="0"/>
                </a:rPr>
                <a:t> </a:t>
              </a:r>
              <a:r>
                <a:rPr lang="en-US" sz="1200" dirty="0" err="1">
                  <a:solidFill>
                    <a:schemeClr val="tx1"/>
                  </a:solidFill>
                  <a:latin typeface="Courier New" pitchFamily="49" charset="0"/>
                  <a:cs typeface="Courier New" pitchFamily="49" charset="0"/>
                </a:rPr>
                <a:t>s.Length</a:t>
              </a:r>
              <a:r>
                <a:rPr lang="en-US" sz="1200" dirty="0">
                  <a:solidFill>
                    <a:schemeClr val="tx1"/>
                  </a:solidFill>
                  <a:latin typeface="Courier New" pitchFamily="49" charset="0"/>
                  <a:cs typeface="Courier New" pitchFamily="49" charset="0"/>
                </a:rPr>
                <a:t> == 5</a:t>
              </a:r>
            </a:p>
            <a:p>
              <a:pPr>
                <a:defRPr/>
              </a:pPr>
              <a:r>
                <a:rPr lang="en-US" sz="1200" dirty="0">
                  <a:solidFill>
                    <a:schemeClr val="tx1"/>
                  </a:solidFill>
                  <a:latin typeface="Courier New" pitchFamily="49" charset="0"/>
                  <a:cs typeface="Courier New" pitchFamily="49" charset="0"/>
                </a:rPr>
                <a:t>                    </a:t>
              </a:r>
              <a:r>
                <a:rPr lang="en-US" sz="1200" dirty="0" err="1">
                  <a:solidFill>
                    <a:srgbClr val="0000FF"/>
                  </a:solidFill>
                  <a:latin typeface="Courier New" pitchFamily="49" charset="0"/>
                  <a:cs typeface="Courier New" pitchFamily="49" charset="0"/>
                </a:rPr>
                <a:t>orderby</a:t>
              </a:r>
              <a:r>
                <a:rPr lang="en-US" sz="1200" dirty="0">
                  <a:solidFill>
                    <a:schemeClr val="tx1"/>
                  </a:solidFill>
                  <a:latin typeface="Courier New" pitchFamily="49" charset="0"/>
                  <a:cs typeface="Courier New" pitchFamily="49" charset="0"/>
                </a:rPr>
                <a:t> s</a:t>
              </a:r>
            </a:p>
            <a:p>
              <a:pPr>
                <a:defRPr/>
              </a:pPr>
              <a:r>
                <a:rPr lang="en-US" sz="1200" dirty="0">
                  <a:solidFill>
                    <a:schemeClr val="tx1"/>
                  </a:solidFill>
                  <a:latin typeface="Courier New" pitchFamily="49" charset="0"/>
                  <a:cs typeface="Courier New" pitchFamily="49" charset="0"/>
                </a:rPr>
                <a:t>                    </a:t>
              </a:r>
              <a:r>
                <a:rPr lang="en-US" sz="1200" dirty="0">
                  <a:solidFill>
                    <a:srgbClr val="0000FF"/>
                  </a:solidFill>
                  <a:latin typeface="Courier New" pitchFamily="49" charset="0"/>
                  <a:cs typeface="Courier New" pitchFamily="49" charset="0"/>
                </a:rPr>
                <a:t>select</a:t>
              </a:r>
              <a:r>
                <a:rPr lang="en-US" sz="1200" dirty="0">
                  <a:solidFill>
                    <a:schemeClr val="tx1"/>
                  </a:solidFill>
                  <a:latin typeface="Courier New" pitchFamily="49" charset="0"/>
                  <a:cs typeface="Courier New" pitchFamily="49" charset="0"/>
                </a:rPr>
                <a:t> </a:t>
              </a:r>
              <a:r>
                <a:rPr lang="en-US" sz="1200" dirty="0" err="1">
                  <a:solidFill>
                    <a:schemeClr val="tx1"/>
                  </a:solidFill>
                  <a:latin typeface="Courier New" pitchFamily="49" charset="0"/>
                  <a:cs typeface="Courier New" pitchFamily="49" charset="0"/>
                </a:rPr>
                <a:t>s.ToUpper</a:t>
              </a:r>
              <a:r>
                <a:rPr lang="en-US" sz="1200" dirty="0">
                  <a:solidFill>
                    <a:schemeClr val="tx1"/>
                  </a:solidFill>
                  <a:latin typeface="Courier New" pitchFamily="49" charset="0"/>
                  <a:cs typeface="Courier New" pitchFamily="49" charset="0"/>
                </a:rPr>
                <a:t>();</a:t>
              </a:r>
            </a:p>
            <a:p>
              <a:pPr>
                <a:defRPr/>
              </a:pPr>
              <a:r>
                <a:rPr lang="en-US" sz="1200" dirty="0">
                  <a:solidFill>
                    <a:schemeClr val="tx1"/>
                  </a:solidFill>
                  <a:latin typeface="Courier New" pitchFamily="49" charset="0"/>
                  <a:cs typeface="Courier New" pitchFamily="49" charset="0"/>
                </a:rPr>
                <a:t> </a:t>
              </a:r>
            </a:p>
            <a:p>
              <a:pPr>
                <a:defRPr/>
              </a:pPr>
              <a:r>
                <a:rPr lang="en-US" sz="1200" dirty="0">
                  <a:solidFill>
                    <a:schemeClr val="tx1"/>
                  </a:solidFill>
                  <a:latin typeface="Courier New" pitchFamily="49" charset="0"/>
                  <a:cs typeface="Courier New" pitchFamily="49" charset="0"/>
                </a:rPr>
                <a:t>    </a:t>
              </a:r>
              <a:r>
                <a:rPr lang="en-US" sz="1200" dirty="0" err="1">
                  <a:solidFill>
                    <a:srgbClr val="0000FF"/>
                  </a:solidFill>
                  <a:latin typeface="Courier New" pitchFamily="49" charset="0"/>
                  <a:cs typeface="Courier New" pitchFamily="49" charset="0"/>
                </a:rPr>
                <a:t>foreach</a:t>
              </a:r>
              <a:r>
                <a:rPr lang="en-US" sz="1200" dirty="0">
                  <a:solidFill>
                    <a:schemeClr val="tx1"/>
                  </a:solidFill>
                  <a:latin typeface="Courier New" pitchFamily="49" charset="0"/>
                  <a:cs typeface="Courier New" pitchFamily="49" charset="0"/>
                </a:rPr>
                <a:t> (</a:t>
              </a:r>
              <a:r>
                <a:rPr lang="en-US" sz="1200" dirty="0">
                  <a:solidFill>
                    <a:srgbClr val="0000FF"/>
                  </a:solidFill>
                  <a:latin typeface="Courier New" pitchFamily="49" charset="0"/>
                  <a:cs typeface="Courier New" pitchFamily="49" charset="0"/>
                </a:rPr>
                <a:t>string</a:t>
              </a:r>
              <a:r>
                <a:rPr lang="en-US" sz="1200" dirty="0">
                  <a:solidFill>
                    <a:schemeClr val="tx1"/>
                  </a:solidFill>
                  <a:latin typeface="Courier New" pitchFamily="49" charset="0"/>
                  <a:cs typeface="Courier New" pitchFamily="49" charset="0"/>
                </a:rPr>
                <a:t> item </a:t>
              </a:r>
              <a:r>
                <a:rPr lang="en-US" sz="1200" dirty="0">
                  <a:solidFill>
                    <a:srgbClr val="0000FF"/>
                  </a:solidFill>
                  <a:latin typeface="Courier New" pitchFamily="49" charset="0"/>
                  <a:cs typeface="Courier New" pitchFamily="49" charset="0"/>
                </a:rPr>
                <a:t>in</a:t>
              </a:r>
              <a:r>
                <a:rPr lang="en-US" sz="1200" dirty="0">
                  <a:solidFill>
                    <a:schemeClr val="tx1"/>
                  </a:solidFill>
                  <a:latin typeface="Courier New" pitchFamily="49" charset="0"/>
                  <a:cs typeface="Courier New" pitchFamily="49" charset="0"/>
                </a:rPr>
                <a:t> </a:t>
              </a:r>
              <a:r>
                <a:rPr lang="en-US" sz="1200" dirty="0" err="1">
                  <a:solidFill>
                    <a:schemeClr val="tx1"/>
                  </a:solidFill>
                  <a:latin typeface="Courier New" pitchFamily="49" charset="0"/>
                  <a:cs typeface="Courier New" pitchFamily="49" charset="0"/>
                </a:rPr>
                <a:t>expr</a:t>
              </a:r>
              <a:r>
                <a:rPr lang="en-US" sz="1200" dirty="0">
                  <a:solidFill>
                    <a:schemeClr val="tx1"/>
                  </a:solidFill>
                  <a:latin typeface="Courier New" pitchFamily="49" charset="0"/>
                  <a:cs typeface="Courier New" pitchFamily="49" charset="0"/>
                </a:rPr>
                <a:t>)</a:t>
              </a:r>
            </a:p>
            <a:p>
              <a:pPr>
                <a:defRPr/>
              </a:pPr>
              <a:r>
                <a:rPr lang="en-US" sz="1200" dirty="0">
                  <a:solidFill>
                    <a:schemeClr val="tx1"/>
                  </a:solidFill>
                  <a:latin typeface="Courier New" pitchFamily="49" charset="0"/>
                  <a:cs typeface="Courier New" pitchFamily="49" charset="0"/>
                </a:rPr>
                <a:t>      </a:t>
              </a:r>
              <a:r>
                <a:rPr lang="en-US" sz="1200" dirty="0" err="1">
                  <a:solidFill>
                    <a:srgbClr val="0070C0"/>
                  </a:solidFill>
                  <a:latin typeface="Courier New" pitchFamily="49" charset="0"/>
                  <a:cs typeface="Courier New" pitchFamily="49" charset="0"/>
                </a:rPr>
                <a:t>Console</a:t>
              </a:r>
              <a:r>
                <a:rPr lang="en-US" sz="1200" dirty="0" err="1">
                  <a:solidFill>
                    <a:schemeClr val="tx1"/>
                  </a:solidFill>
                  <a:latin typeface="Courier New" pitchFamily="49" charset="0"/>
                  <a:cs typeface="Courier New" pitchFamily="49" charset="0"/>
                </a:rPr>
                <a:t>.WriteLine</a:t>
              </a:r>
              <a:r>
                <a:rPr lang="en-US" sz="1200" dirty="0">
                  <a:solidFill>
                    <a:schemeClr val="tx1"/>
                  </a:solidFill>
                  <a:latin typeface="Courier New" pitchFamily="49" charset="0"/>
                  <a:cs typeface="Courier New" pitchFamily="49" charset="0"/>
                </a:rPr>
                <a:t>(item);</a:t>
              </a:r>
            </a:p>
            <a:p>
              <a:pPr>
                <a:defRPr/>
              </a:pPr>
              <a:r>
                <a:rPr lang="en-US" sz="1200" dirty="0">
                  <a:solidFill>
                    <a:schemeClr val="tx1"/>
                  </a:solidFill>
                  <a:latin typeface="Courier New" pitchFamily="49" charset="0"/>
                  <a:cs typeface="Courier New" pitchFamily="49" charset="0"/>
                </a:rPr>
                <a:t>  }</a:t>
              </a:r>
            </a:p>
            <a:p>
              <a:pPr>
                <a:defRPr/>
              </a:pPr>
              <a:r>
                <a:rPr lang="en-US" sz="1200" dirty="0">
                  <a:solidFill>
                    <a:schemeClr val="tx1"/>
                  </a:solidFill>
                  <a:latin typeface="Courier New" pitchFamily="49" charset="0"/>
                  <a:cs typeface="Courier New" pitchFamily="49" charset="0"/>
                </a:rPr>
                <a:t>}</a:t>
              </a:r>
            </a:p>
            <a:p>
              <a:pPr>
                <a:defRPr/>
              </a:pPr>
              <a:endParaRPr lang="en-US" sz="1200" dirty="0">
                <a:solidFill>
                  <a:schemeClr val="tx1"/>
                </a:solidFill>
                <a:latin typeface="Courier New" pitchFamily="49" charset="0"/>
                <a:cs typeface="Courier New" pitchFamily="49" charset="0"/>
              </a:endParaRPr>
            </a:p>
            <a:p>
              <a:pPr>
                <a:defRPr/>
              </a:pPr>
              <a:endParaRPr lang="en-US" sz="1200" dirty="0">
                <a:solidFill>
                  <a:schemeClr val="tx1"/>
                </a:solidFill>
                <a:latin typeface="Courier New" pitchFamily="49" charset="0"/>
                <a:cs typeface="Courier New" pitchFamily="49" charset="0"/>
              </a:endParaRPr>
            </a:p>
            <a:p>
              <a:pPr>
                <a:defRPr/>
              </a:pPr>
              <a:endParaRPr lang="en-US" sz="1200" dirty="0">
                <a:solidFill>
                  <a:schemeClr val="tx1"/>
                </a:solidFill>
                <a:latin typeface="Courier New" pitchFamily="49" charset="0"/>
                <a:cs typeface="Courier New" pitchFamily="49" charset="0"/>
              </a:endParaRPr>
            </a:p>
            <a:p>
              <a:pPr>
                <a:defRPr/>
              </a:pPr>
              <a:r>
                <a:rPr lang="en-US" sz="1200" dirty="0">
                  <a:solidFill>
                    <a:schemeClr val="tx1"/>
                  </a:solidFill>
                  <a:latin typeface="Courier New" pitchFamily="49" charset="0"/>
                  <a:cs typeface="Courier New" pitchFamily="49" charset="0"/>
                </a:rPr>
                <a:t>BURKE</a:t>
              </a:r>
            </a:p>
            <a:p>
              <a:pPr>
                <a:defRPr/>
              </a:pPr>
              <a:r>
                <a:rPr lang="en-US" sz="1200" dirty="0">
                  <a:solidFill>
                    <a:schemeClr val="tx1"/>
                  </a:solidFill>
                  <a:latin typeface="Courier New" pitchFamily="49" charset="0"/>
                  <a:cs typeface="Courier New" pitchFamily="49" charset="0"/>
                </a:rPr>
                <a:t>DAVID</a:t>
              </a:r>
            </a:p>
            <a:p>
              <a:pPr>
                <a:defRPr/>
              </a:pPr>
              <a:r>
                <a:rPr lang="en-US" sz="1200" dirty="0">
                  <a:solidFill>
                    <a:schemeClr val="tx1"/>
                  </a:solidFill>
                  <a:latin typeface="Courier New" pitchFamily="49" charset="0"/>
                  <a:cs typeface="Courier New" pitchFamily="49" charset="0"/>
                </a:rPr>
                <a:t>FRANK</a:t>
              </a:r>
            </a:p>
            <a:p>
              <a:pPr>
                <a:defRPr/>
              </a:pPr>
              <a:endParaRPr lang="en-US" sz="1200" dirty="0">
                <a:solidFill>
                  <a:schemeClr val="tx1"/>
                </a:solidFill>
                <a:latin typeface="Courier New" pitchFamily="49" charset="0"/>
                <a:cs typeface="Courier New" pitchFamily="49" charset="0"/>
              </a:endParaRPr>
            </a:p>
            <a:p>
              <a:pPr>
                <a:defRPr/>
              </a:pPr>
              <a:endParaRPr lang="en-US" sz="1400" dirty="0">
                <a:solidFill>
                  <a:schemeClr val="tx1"/>
                </a:solidFill>
              </a:endParaRPr>
            </a:p>
          </p:txBody>
        </p:sp>
        <p:sp>
          <p:nvSpPr>
            <p:cNvPr id="10" name="Bent Arrow 9"/>
            <p:cNvSpPr/>
            <p:nvPr/>
          </p:nvSpPr>
          <p:spPr>
            <a:xfrm rot="10800000">
              <a:off x="14651040" y="1219200"/>
              <a:ext cx="2087681" cy="1647825"/>
            </a:xfrm>
            <a:prstGeom prst="bentArrow">
              <a:avLst>
                <a:gd name="adj1" fmla="val 7598"/>
                <a:gd name="adj2" fmla="val 15098"/>
                <a:gd name="adj3" fmla="val 25091"/>
                <a:gd name="adj4" fmla="val 5382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grpSp>
      <p:grpSp>
        <p:nvGrpSpPr>
          <p:cNvPr id="11" name="Group 19"/>
          <p:cNvGrpSpPr>
            <a:grpSpLocks/>
          </p:cNvGrpSpPr>
          <p:nvPr/>
        </p:nvGrpSpPr>
        <p:grpSpPr bwMode="auto">
          <a:xfrm>
            <a:off x="3799113" y="1382484"/>
            <a:ext cx="5105400" cy="5105400"/>
            <a:chOff x="4953000" y="3124200"/>
            <a:chExt cx="5105400" cy="5105400"/>
          </a:xfrm>
        </p:grpSpPr>
        <p:sp>
          <p:nvSpPr>
            <p:cNvPr id="19" name="Rectangle 18"/>
            <p:cNvSpPr/>
            <p:nvPr/>
          </p:nvSpPr>
          <p:spPr>
            <a:xfrm>
              <a:off x="4953000" y="3124200"/>
              <a:ext cx="5105400" cy="5105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US" sz="1200" dirty="0">
                  <a:solidFill>
                    <a:srgbClr val="0000FF"/>
                  </a:solidFill>
                  <a:latin typeface="Courier New" pitchFamily="49" charset="0"/>
                  <a:cs typeface="Courier New" pitchFamily="49" charset="0"/>
                </a:rPr>
                <a:t>using</a:t>
              </a:r>
              <a:r>
                <a:rPr lang="en-US" sz="1200" dirty="0">
                  <a:solidFill>
                    <a:schemeClr val="tx1"/>
                  </a:solidFill>
                  <a:latin typeface="Courier New" pitchFamily="49" charset="0"/>
                  <a:cs typeface="Courier New" pitchFamily="49" charset="0"/>
                </a:rPr>
                <a:t> System;</a:t>
              </a:r>
            </a:p>
            <a:p>
              <a:pPr>
                <a:defRPr/>
              </a:pPr>
              <a:r>
                <a:rPr lang="en-US" sz="1200" dirty="0">
                  <a:solidFill>
                    <a:srgbClr val="0000FF"/>
                  </a:solidFill>
                  <a:latin typeface="Courier New" pitchFamily="49" charset="0"/>
                  <a:cs typeface="Courier New" pitchFamily="49" charset="0"/>
                </a:rPr>
                <a:t>using</a:t>
              </a:r>
              <a:r>
                <a:rPr lang="en-US" sz="1200" dirty="0">
                  <a:solidFill>
                    <a:schemeClr val="tx1"/>
                  </a:solidFill>
                  <a:latin typeface="Courier New" pitchFamily="49" charset="0"/>
                  <a:cs typeface="Courier New" pitchFamily="49" charset="0"/>
                </a:rPr>
                <a:t> </a:t>
              </a:r>
              <a:r>
                <a:rPr lang="en-US" sz="1200" dirty="0" err="1" smtClean="0">
                  <a:solidFill>
                    <a:schemeClr val="tx1"/>
                  </a:solidFill>
                  <a:latin typeface="Courier New" pitchFamily="49" charset="0"/>
                  <a:cs typeface="Courier New" pitchFamily="49" charset="0"/>
                </a:rPr>
                <a:t>System.Linq</a:t>
              </a:r>
              <a:r>
                <a:rPr lang="en-US" sz="1200" dirty="0" smtClean="0">
                  <a:solidFill>
                    <a:schemeClr val="tx1"/>
                  </a:solidFill>
                  <a:latin typeface="Courier New" pitchFamily="49" charset="0"/>
                  <a:cs typeface="Courier New" pitchFamily="49" charset="0"/>
                </a:rPr>
                <a:t>;</a:t>
              </a:r>
              <a:endParaRPr lang="en-US" sz="1200" dirty="0">
                <a:solidFill>
                  <a:schemeClr val="tx1"/>
                </a:solidFill>
                <a:latin typeface="Courier New" pitchFamily="49" charset="0"/>
                <a:cs typeface="Courier New" pitchFamily="49" charset="0"/>
              </a:endParaRPr>
            </a:p>
            <a:p>
              <a:pPr>
                <a:defRPr/>
              </a:pPr>
              <a:r>
                <a:rPr lang="en-US" sz="1200" dirty="0">
                  <a:solidFill>
                    <a:srgbClr val="0000FF"/>
                  </a:solidFill>
                  <a:latin typeface="Courier New" pitchFamily="49" charset="0"/>
                  <a:cs typeface="Courier New" pitchFamily="49" charset="0"/>
                </a:rPr>
                <a:t>using</a:t>
              </a:r>
              <a:r>
                <a:rPr lang="en-US" sz="1200" dirty="0">
                  <a:solidFill>
                    <a:schemeClr val="tx1"/>
                  </a:solidFill>
                  <a:latin typeface="Courier New" pitchFamily="49" charset="0"/>
                  <a:cs typeface="Courier New" pitchFamily="49" charset="0"/>
                </a:rPr>
                <a:t> </a:t>
              </a:r>
              <a:r>
                <a:rPr lang="en-US" sz="1200" dirty="0" err="1">
                  <a:solidFill>
                    <a:schemeClr val="tx1"/>
                  </a:solidFill>
                  <a:latin typeface="Courier New" pitchFamily="49" charset="0"/>
                  <a:cs typeface="Courier New" pitchFamily="49" charset="0"/>
                </a:rPr>
                <a:t>System.Collections.Generic</a:t>
              </a:r>
              <a:r>
                <a:rPr lang="en-US" sz="1200" dirty="0">
                  <a:solidFill>
                    <a:schemeClr val="tx1"/>
                  </a:solidFill>
                  <a:latin typeface="Courier New" pitchFamily="49" charset="0"/>
                  <a:cs typeface="Courier New" pitchFamily="49" charset="0"/>
                </a:rPr>
                <a:t>;</a:t>
              </a:r>
            </a:p>
            <a:p>
              <a:pPr>
                <a:defRPr/>
              </a:pPr>
              <a:r>
                <a:rPr lang="en-US" sz="1200" dirty="0">
                  <a:solidFill>
                    <a:schemeClr val="tx1"/>
                  </a:solidFill>
                  <a:latin typeface="Courier New" pitchFamily="49" charset="0"/>
                  <a:cs typeface="Courier New" pitchFamily="49" charset="0"/>
                </a:rPr>
                <a:t> </a:t>
              </a:r>
            </a:p>
            <a:p>
              <a:pPr>
                <a:defRPr/>
              </a:pPr>
              <a:r>
                <a:rPr lang="en-US" sz="1200" dirty="0">
                  <a:solidFill>
                    <a:srgbClr val="0000FF"/>
                  </a:solidFill>
                  <a:latin typeface="Courier New" pitchFamily="49" charset="0"/>
                  <a:cs typeface="Courier New" pitchFamily="49" charset="0"/>
                </a:rPr>
                <a:t>class</a:t>
              </a:r>
              <a:r>
                <a:rPr lang="en-US" sz="1200" dirty="0">
                  <a:solidFill>
                    <a:schemeClr val="tx1"/>
                  </a:solidFill>
                  <a:latin typeface="Courier New" pitchFamily="49" charset="0"/>
                  <a:cs typeface="Courier New" pitchFamily="49" charset="0"/>
                </a:rPr>
                <a:t> </a:t>
              </a:r>
              <a:r>
                <a:rPr lang="en-US" sz="1200" dirty="0">
                  <a:solidFill>
                    <a:srgbClr val="0070C0"/>
                  </a:solidFill>
                  <a:latin typeface="Courier New" pitchFamily="49" charset="0"/>
                  <a:cs typeface="Courier New" pitchFamily="49" charset="0"/>
                </a:rPr>
                <a:t>app</a:t>
              </a:r>
              <a:r>
                <a:rPr lang="en-US" sz="1200" dirty="0">
                  <a:solidFill>
                    <a:schemeClr val="tx1"/>
                  </a:solidFill>
                  <a:latin typeface="Courier New" pitchFamily="49" charset="0"/>
                  <a:cs typeface="Courier New" pitchFamily="49" charset="0"/>
                </a:rPr>
                <a:t> {</a:t>
              </a:r>
            </a:p>
            <a:p>
              <a:pPr>
                <a:defRPr/>
              </a:pPr>
              <a:r>
                <a:rPr lang="en-US" sz="1200" dirty="0">
                  <a:solidFill>
                    <a:schemeClr val="tx1"/>
                  </a:solidFill>
                  <a:latin typeface="Courier New" pitchFamily="49" charset="0"/>
                  <a:cs typeface="Courier New" pitchFamily="49" charset="0"/>
                </a:rPr>
                <a:t>  </a:t>
              </a:r>
              <a:r>
                <a:rPr lang="en-US" sz="1200" dirty="0">
                  <a:solidFill>
                    <a:srgbClr val="0000FF"/>
                  </a:solidFill>
                  <a:latin typeface="Courier New" pitchFamily="49" charset="0"/>
                  <a:cs typeface="Courier New" pitchFamily="49" charset="0"/>
                </a:rPr>
                <a:t>static void </a:t>
              </a:r>
              <a:r>
                <a:rPr lang="en-US" sz="1200" dirty="0">
                  <a:solidFill>
                    <a:schemeClr val="tx1"/>
                  </a:solidFill>
                  <a:latin typeface="Courier New" pitchFamily="49" charset="0"/>
                  <a:cs typeface="Courier New" pitchFamily="49" charset="0"/>
                </a:rPr>
                <a:t>Main() {</a:t>
              </a:r>
            </a:p>
            <a:p>
              <a:pPr>
                <a:defRPr/>
              </a:pPr>
              <a:r>
                <a:rPr lang="en-US" sz="1200" dirty="0">
                  <a:solidFill>
                    <a:schemeClr val="tx1"/>
                  </a:solidFill>
                  <a:latin typeface="Courier New" pitchFamily="49" charset="0"/>
                  <a:cs typeface="Courier New" pitchFamily="49" charset="0"/>
                </a:rPr>
                <a:t>    </a:t>
              </a:r>
              <a:r>
                <a:rPr lang="en-US" sz="1200" dirty="0">
                  <a:solidFill>
                    <a:srgbClr val="0000FF"/>
                  </a:solidFill>
                  <a:latin typeface="Courier New" pitchFamily="49" charset="0"/>
                  <a:cs typeface="Courier New" pitchFamily="49" charset="0"/>
                </a:rPr>
                <a:t>string</a:t>
              </a:r>
              <a:r>
                <a:rPr lang="en-US" sz="1200" dirty="0">
                  <a:solidFill>
                    <a:schemeClr val="tx1"/>
                  </a:solidFill>
                  <a:latin typeface="Courier New" pitchFamily="49" charset="0"/>
                  <a:cs typeface="Courier New" pitchFamily="49" charset="0"/>
                </a:rPr>
                <a:t>[] names = { "Burke", "Connor", 		   "Frank", "Everett", 		   	   "Albert", "George", </a:t>
              </a:r>
            </a:p>
            <a:p>
              <a:pPr>
                <a:defRPr/>
              </a:pPr>
              <a:r>
                <a:rPr lang="en-US" sz="1200" dirty="0">
                  <a:solidFill>
                    <a:schemeClr val="tx1"/>
                  </a:solidFill>
                  <a:latin typeface="Courier New" pitchFamily="49" charset="0"/>
                  <a:cs typeface="Courier New" pitchFamily="49" charset="0"/>
                </a:rPr>
                <a:t>             "Harris", "David" };</a:t>
              </a:r>
            </a:p>
            <a:p>
              <a:pPr>
                <a:defRPr/>
              </a:pPr>
              <a:r>
                <a:rPr lang="en-US" sz="1200" dirty="0">
                  <a:solidFill>
                    <a:schemeClr val="tx1"/>
                  </a:solidFill>
                  <a:latin typeface="Courier New" pitchFamily="49" charset="0"/>
                  <a:cs typeface="Courier New" pitchFamily="49" charset="0"/>
                </a:rPr>
                <a:t>    </a:t>
              </a:r>
              <a:r>
                <a:rPr lang="en-US" sz="1200" dirty="0" err="1">
                  <a:solidFill>
                    <a:srgbClr val="0070C0"/>
                  </a:solidFill>
                  <a:latin typeface="Courier New" pitchFamily="49" charset="0"/>
                  <a:cs typeface="Courier New" pitchFamily="49" charset="0"/>
                </a:rPr>
                <a:t>Func</a:t>
              </a:r>
              <a:r>
                <a:rPr lang="en-US" sz="1200" dirty="0">
                  <a:solidFill>
                    <a:schemeClr val="tx1"/>
                  </a:solidFill>
                  <a:latin typeface="Courier New" pitchFamily="49" charset="0"/>
                  <a:cs typeface="Courier New" pitchFamily="49" charset="0"/>
                </a:rPr>
                <a:t>&lt;</a:t>
              </a:r>
              <a:r>
                <a:rPr lang="en-US" sz="1200" dirty="0">
                  <a:solidFill>
                    <a:srgbClr val="0000FF"/>
                  </a:solidFill>
                  <a:latin typeface="Courier New" pitchFamily="49" charset="0"/>
                  <a:cs typeface="Courier New" pitchFamily="49" charset="0"/>
                </a:rPr>
                <a:t>string</a:t>
              </a:r>
              <a:r>
                <a:rPr lang="en-US" sz="1200" dirty="0">
                  <a:solidFill>
                    <a:schemeClr val="tx1"/>
                  </a:solidFill>
                  <a:latin typeface="Courier New" pitchFamily="49" charset="0"/>
                  <a:cs typeface="Courier New" pitchFamily="49" charset="0"/>
                </a:rPr>
                <a:t>, </a:t>
              </a:r>
              <a:r>
                <a:rPr lang="en-US" sz="1200" dirty="0" err="1">
                  <a:solidFill>
                    <a:srgbClr val="0000FF"/>
                  </a:solidFill>
                  <a:latin typeface="Courier New" pitchFamily="49" charset="0"/>
                  <a:cs typeface="Courier New" pitchFamily="49" charset="0"/>
                </a:rPr>
                <a:t>bool</a:t>
              </a:r>
              <a:r>
                <a:rPr lang="en-US" sz="1200" dirty="0">
                  <a:solidFill>
                    <a:schemeClr val="tx1"/>
                  </a:solidFill>
                  <a:latin typeface="Courier New" pitchFamily="49" charset="0"/>
                  <a:cs typeface="Courier New" pitchFamily="49" charset="0"/>
                </a:rPr>
                <a:t>&gt; filter = s =&gt; </a:t>
              </a:r>
              <a:r>
                <a:rPr lang="en-US" sz="1200" dirty="0" err="1">
                  <a:solidFill>
                    <a:schemeClr val="tx1"/>
                  </a:solidFill>
                  <a:latin typeface="Courier New" pitchFamily="49" charset="0"/>
                  <a:cs typeface="Courier New" pitchFamily="49" charset="0"/>
                </a:rPr>
                <a:t>s.Length</a:t>
              </a:r>
              <a:r>
                <a:rPr lang="en-US" sz="1200" dirty="0">
                  <a:solidFill>
                    <a:schemeClr val="tx1"/>
                  </a:solidFill>
                  <a:latin typeface="Courier New" pitchFamily="49" charset="0"/>
                  <a:cs typeface="Courier New" pitchFamily="49" charset="0"/>
                </a:rPr>
                <a:t> == 5;</a:t>
              </a:r>
            </a:p>
            <a:p>
              <a:pPr>
                <a:defRPr/>
              </a:pPr>
              <a:r>
                <a:rPr lang="en-US" sz="1200" dirty="0">
                  <a:solidFill>
                    <a:schemeClr val="tx1"/>
                  </a:solidFill>
                  <a:latin typeface="Courier New" pitchFamily="49" charset="0"/>
                  <a:cs typeface="Courier New" pitchFamily="49" charset="0"/>
                </a:rPr>
                <a:t>    </a:t>
              </a:r>
              <a:r>
                <a:rPr lang="en-US" sz="1200" dirty="0" err="1">
                  <a:solidFill>
                    <a:srgbClr val="0070C0"/>
                  </a:solidFill>
                  <a:latin typeface="Courier New" pitchFamily="49" charset="0"/>
                  <a:cs typeface="Courier New" pitchFamily="49" charset="0"/>
                </a:rPr>
                <a:t>Func</a:t>
              </a:r>
              <a:r>
                <a:rPr lang="en-US" sz="1200" dirty="0">
                  <a:solidFill>
                    <a:schemeClr val="tx1"/>
                  </a:solidFill>
                  <a:latin typeface="Courier New" pitchFamily="49" charset="0"/>
                  <a:cs typeface="Courier New" pitchFamily="49" charset="0"/>
                </a:rPr>
                <a:t>&lt;</a:t>
              </a:r>
              <a:r>
                <a:rPr lang="en-US" sz="1200" dirty="0">
                  <a:solidFill>
                    <a:srgbClr val="0000FF"/>
                  </a:solidFill>
                  <a:latin typeface="Courier New" pitchFamily="49" charset="0"/>
                  <a:cs typeface="Courier New" pitchFamily="49" charset="0"/>
                </a:rPr>
                <a:t>string</a:t>
              </a:r>
              <a:r>
                <a:rPr lang="en-US" sz="1200" dirty="0">
                  <a:solidFill>
                    <a:schemeClr val="tx1"/>
                  </a:solidFill>
                  <a:latin typeface="Courier New" pitchFamily="49" charset="0"/>
                  <a:cs typeface="Courier New" pitchFamily="49" charset="0"/>
                </a:rPr>
                <a:t>, </a:t>
              </a:r>
              <a:r>
                <a:rPr lang="en-US" sz="1200" dirty="0">
                  <a:solidFill>
                    <a:srgbClr val="0000FF"/>
                  </a:solidFill>
                  <a:latin typeface="Courier New" pitchFamily="49" charset="0"/>
                  <a:cs typeface="Courier New" pitchFamily="49" charset="0"/>
                </a:rPr>
                <a:t>string</a:t>
              </a:r>
              <a:r>
                <a:rPr lang="en-US" sz="1200" dirty="0">
                  <a:solidFill>
                    <a:schemeClr val="tx1"/>
                  </a:solidFill>
                  <a:latin typeface="Courier New" pitchFamily="49" charset="0"/>
                  <a:cs typeface="Courier New" pitchFamily="49" charset="0"/>
                </a:rPr>
                <a:t>&gt; extract = s =&gt; s;</a:t>
              </a:r>
            </a:p>
            <a:p>
              <a:pPr>
                <a:defRPr/>
              </a:pPr>
              <a:r>
                <a:rPr lang="en-US" sz="1200" dirty="0">
                  <a:solidFill>
                    <a:schemeClr val="tx1"/>
                  </a:solidFill>
                  <a:latin typeface="Courier New" pitchFamily="49" charset="0"/>
                  <a:cs typeface="Courier New" pitchFamily="49" charset="0"/>
                </a:rPr>
                <a:t>    </a:t>
              </a:r>
              <a:r>
                <a:rPr lang="en-US" sz="1200" dirty="0" err="1">
                  <a:solidFill>
                    <a:srgbClr val="0070C0"/>
                  </a:solidFill>
                  <a:latin typeface="Courier New" pitchFamily="49" charset="0"/>
                  <a:cs typeface="Courier New" pitchFamily="49" charset="0"/>
                </a:rPr>
                <a:t>Func</a:t>
              </a:r>
              <a:r>
                <a:rPr lang="en-US" sz="1200" dirty="0">
                  <a:solidFill>
                    <a:schemeClr val="tx1"/>
                  </a:solidFill>
                  <a:latin typeface="Courier New" pitchFamily="49" charset="0"/>
                  <a:cs typeface="Courier New" pitchFamily="49" charset="0"/>
                </a:rPr>
                <a:t>&lt;</a:t>
              </a:r>
              <a:r>
                <a:rPr lang="en-US" sz="1200" dirty="0">
                  <a:solidFill>
                    <a:srgbClr val="0000FF"/>
                  </a:solidFill>
                  <a:latin typeface="Courier New" pitchFamily="49" charset="0"/>
                  <a:cs typeface="Courier New" pitchFamily="49" charset="0"/>
                </a:rPr>
                <a:t>string</a:t>
              </a:r>
              <a:r>
                <a:rPr lang="en-US" sz="1200" dirty="0">
                  <a:solidFill>
                    <a:schemeClr val="tx1"/>
                  </a:solidFill>
                  <a:latin typeface="Courier New" pitchFamily="49" charset="0"/>
                  <a:cs typeface="Courier New" pitchFamily="49" charset="0"/>
                </a:rPr>
                <a:t>, </a:t>
              </a:r>
              <a:r>
                <a:rPr lang="en-US" sz="1200" dirty="0">
                  <a:solidFill>
                    <a:srgbClr val="0000FF"/>
                  </a:solidFill>
                  <a:latin typeface="Courier New" pitchFamily="49" charset="0"/>
                  <a:cs typeface="Courier New" pitchFamily="49" charset="0"/>
                </a:rPr>
                <a:t>string</a:t>
              </a:r>
              <a:r>
                <a:rPr lang="en-US" sz="1200" dirty="0">
                  <a:solidFill>
                    <a:schemeClr val="tx1"/>
                  </a:solidFill>
                  <a:latin typeface="Courier New" pitchFamily="49" charset="0"/>
                  <a:cs typeface="Courier New" pitchFamily="49" charset="0"/>
                </a:rPr>
                <a:t>&gt; project = s = </a:t>
              </a:r>
              <a:r>
                <a:rPr lang="en-US" sz="1200" dirty="0" err="1">
                  <a:solidFill>
                    <a:schemeClr val="tx1"/>
                  </a:solidFill>
                  <a:latin typeface="Courier New" pitchFamily="49" charset="0"/>
                  <a:cs typeface="Courier New" pitchFamily="49" charset="0"/>
                </a:rPr>
                <a:t>s.ToUpper</a:t>
              </a:r>
              <a:r>
                <a:rPr lang="en-US" sz="1200" dirty="0">
                  <a:solidFill>
                    <a:schemeClr val="tx1"/>
                  </a:solidFill>
                  <a:latin typeface="Courier New" pitchFamily="49" charset="0"/>
                  <a:cs typeface="Courier New" pitchFamily="49" charset="0"/>
                </a:rPr>
                <a:t>();</a:t>
              </a:r>
            </a:p>
            <a:p>
              <a:pPr>
                <a:defRPr/>
              </a:pPr>
              <a:r>
                <a:rPr lang="en-US" sz="1200" dirty="0">
                  <a:solidFill>
                    <a:schemeClr val="tx1"/>
                  </a:solidFill>
                  <a:latin typeface="Courier New" pitchFamily="49" charset="0"/>
                  <a:cs typeface="Courier New" pitchFamily="49" charset="0"/>
                </a:rPr>
                <a:t> </a:t>
              </a:r>
            </a:p>
            <a:p>
              <a:pPr>
                <a:defRPr/>
              </a:pPr>
              <a:r>
                <a:rPr lang="en-US" sz="1200" dirty="0">
                  <a:solidFill>
                    <a:schemeClr val="tx1"/>
                  </a:solidFill>
                  <a:latin typeface="Courier New" pitchFamily="49" charset="0"/>
                  <a:cs typeface="Courier New" pitchFamily="49" charset="0"/>
                </a:rPr>
                <a:t>    </a:t>
              </a:r>
              <a:r>
                <a:rPr lang="en-US" sz="1200" dirty="0" err="1">
                  <a:solidFill>
                    <a:srgbClr val="0070C0"/>
                  </a:solidFill>
                  <a:latin typeface="Courier New" pitchFamily="49" charset="0"/>
                  <a:cs typeface="Courier New" pitchFamily="49" charset="0"/>
                </a:rPr>
                <a:t>IEnumerable</a:t>
              </a:r>
              <a:r>
                <a:rPr lang="en-US" sz="1200" dirty="0">
                  <a:solidFill>
                    <a:schemeClr val="tx1"/>
                  </a:solidFill>
                  <a:latin typeface="Courier New" pitchFamily="49" charset="0"/>
                  <a:cs typeface="Courier New" pitchFamily="49" charset="0"/>
                </a:rPr>
                <a:t>&lt;</a:t>
              </a:r>
              <a:r>
                <a:rPr lang="en-US" sz="1200" dirty="0">
                  <a:solidFill>
                    <a:srgbClr val="0000FF"/>
                  </a:solidFill>
                  <a:latin typeface="Courier New" pitchFamily="49" charset="0"/>
                  <a:cs typeface="Courier New" pitchFamily="49" charset="0"/>
                </a:rPr>
                <a:t>string</a:t>
              </a:r>
              <a:r>
                <a:rPr lang="en-US" sz="1200" dirty="0">
                  <a:solidFill>
                    <a:schemeClr val="tx1"/>
                  </a:solidFill>
                  <a:latin typeface="Courier New" pitchFamily="49" charset="0"/>
                  <a:cs typeface="Courier New" pitchFamily="49" charset="0"/>
                </a:rPr>
                <a:t>&gt; </a:t>
              </a:r>
              <a:r>
                <a:rPr lang="en-US" sz="1200" dirty="0" err="1">
                  <a:solidFill>
                    <a:schemeClr val="tx1"/>
                  </a:solidFill>
                  <a:latin typeface="Courier New" pitchFamily="49" charset="0"/>
                  <a:cs typeface="Courier New" pitchFamily="49" charset="0"/>
                </a:rPr>
                <a:t>expr</a:t>
              </a:r>
              <a:r>
                <a:rPr lang="en-US" sz="1200" dirty="0">
                  <a:solidFill>
                    <a:schemeClr val="tx1"/>
                  </a:solidFill>
                  <a:latin typeface="Courier New" pitchFamily="49" charset="0"/>
                  <a:cs typeface="Courier New" pitchFamily="49" charset="0"/>
                </a:rPr>
                <a:t> = names</a:t>
              </a:r>
            </a:p>
            <a:p>
              <a:pPr>
                <a:defRPr/>
              </a:pPr>
              <a:r>
                <a:rPr lang="en-US" sz="1200" dirty="0">
                  <a:solidFill>
                    <a:schemeClr val="tx1"/>
                  </a:solidFill>
                  <a:latin typeface="Courier New" pitchFamily="49" charset="0"/>
                  <a:cs typeface="Courier New" pitchFamily="49" charset="0"/>
                </a:rPr>
                <a:t>	.Where(filter)                            	.</a:t>
              </a:r>
              <a:r>
                <a:rPr lang="en-US" sz="1200" dirty="0" err="1">
                  <a:solidFill>
                    <a:schemeClr val="tx1"/>
                  </a:solidFill>
                  <a:latin typeface="Courier New" pitchFamily="49" charset="0"/>
                  <a:cs typeface="Courier New" pitchFamily="49" charset="0"/>
                </a:rPr>
                <a:t>OrderBy</a:t>
              </a:r>
              <a:r>
                <a:rPr lang="en-US" sz="1200" dirty="0">
                  <a:solidFill>
                    <a:schemeClr val="tx1"/>
                  </a:solidFill>
                  <a:latin typeface="Courier New" pitchFamily="49" charset="0"/>
                  <a:cs typeface="Courier New" pitchFamily="49" charset="0"/>
                </a:rPr>
                <a:t>(extract)</a:t>
              </a:r>
            </a:p>
            <a:p>
              <a:pPr>
                <a:defRPr/>
              </a:pPr>
              <a:r>
                <a:rPr lang="en-US" sz="1200" dirty="0">
                  <a:solidFill>
                    <a:schemeClr val="tx1"/>
                  </a:solidFill>
                  <a:latin typeface="Courier New" pitchFamily="49" charset="0"/>
                  <a:cs typeface="Courier New" pitchFamily="49" charset="0"/>
                </a:rPr>
                <a:t>          .Select(project);</a:t>
              </a:r>
            </a:p>
            <a:p>
              <a:pPr>
                <a:defRPr/>
              </a:pPr>
              <a:r>
                <a:rPr lang="en-US" sz="1200" dirty="0">
                  <a:solidFill>
                    <a:schemeClr val="tx1"/>
                  </a:solidFill>
                  <a:latin typeface="Courier New" pitchFamily="49" charset="0"/>
                  <a:cs typeface="Courier New" pitchFamily="49" charset="0"/>
                </a:rPr>
                <a:t> </a:t>
              </a:r>
            </a:p>
            <a:p>
              <a:pPr>
                <a:defRPr/>
              </a:pPr>
              <a:r>
                <a:rPr lang="en-US" sz="1200" dirty="0">
                  <a:solidFill>
                    <a:schemeClr val="tx1"/>
                  </a:solidFill>
                  <a:latin typeface="Courier New" pitchFamily="49" charset="0"/>
                  <a:cs typeface="Courier New" pitchFamily="49" charset="0"/>
                </a:rPr>
                <a:t>    </a:t>
              </a:r>
              <a:r>
                <a:rPr lang="en-US" sz="1200" dirty="0" err="1">
                  <a:solidFill>
                    <a:srgbClr val="0000FF"/>
                  </a:solidFill>
                  <a:latin typeface="Courier New" pitchFamily="49" charset="0"/>
                  <a:cs typeface="Courier New" pitchFamily="49" charset="0"/>
                </a:rPr>
                <a:t>foreach</a:t>
              </a:r>
              <a:r>
                <a:rPr lang="en-US" sz="1200" dirty="0">
                  <a:solidFill>
                    <a:schemeClr val="tx1"/>
                  </a:solidFill>
                  <a:latin typeface="Courier New" pitchFamily="49" charset="0"/>
                  <a:cs typeface="Courier New" pitchFamily="49" charset="0"/>
                </a:rPr>
                <a:t> (</a:t>
              </a:r>
              <a:r>
                <a:rPr lang="en-US" sz="1200" dirty="0">
                  <a:solidFill>
                    <a:srgbClr val="0000FF"/>
                  </a:solidFill>
                  <a:latin typeface="Courier New" pitchFamily="49" charset="0"/>
                  <a:cs typeface="Courier New" pitchFamily="49" charset="0"/>
                </a:rPr>
                <a:t>string</a:t>
              </a:r>
              <a:r>
                <a:rPr lang="en-US" sz="1200" dirty="0">
                  <a:solidFill>
                    <a:schemeClr val="tx1"/>
                  </a:solidFill>
                  <a:latin typeface="Courier New" pitchFamily="49" charset="0"/>
                  <a:cs typeface="Courier New" pitchFamily="49" charset="0"/>
                </a:rPr>
                <a:t> item </a:t>
              </a:r>
              <a:r>
                <a:rPr lang="en-US" sz="1200" dirty="0">
                  <a:solidFill>
                    <a:srgbClr val="0000FF"/>
                  </a:solidFill>
                  <a:latin typeface="Courier New" pitchFamily="49" charset="0"/>
                  <a:cs typeface="Courier New" pitchFamily="49" charset="0"/>
                </a:rPr>
                <a:t>in</a:t>
              </a:r>
              <a:r>
                <a:rPr lang="en-US" sz="1200" dirty="0">
                  <a:solidFill>
                    <a:schemeClr val="tx1"/>
                  </a:solidFill>
                  <a:latin typeface="Courier New" pitchFamily="49" charset="0"/>
                  <a:cs typeface="Courier New" pitchFamily="49" charset="0"/>
                </a:rPr>
                <a:t> </a:t>
              </a:r>
              <a:r>
                <a:rPr lang="en-US" sz="1200" dirty="0" err="1">
                  <a:solidFill>
                    <a:schemeClr val="tx1"/>
                  </a:solidFill>
                  <a:latin typeface="Courier New" pitchFamily="49" charset="0"/>
                  <a:cs typeface="Courier New" pitchFamily="49" charset="0"/>
                </a:rPr>
                <a:t>expr</a:t>
              </a:r>
              <a:r>
                <a:rPr lang="en-US" sz="1200" dirty="0">
                  <a:solidFill>
                    <a:schemeClr val="tx1"/>
                  </a:solidFill>
                  <a:latin typeface="Courier New" pitchFamily="49" charset="0"/>
                  <a:cs typeface="Courier New" pitchFamily="49" charset="0"/>
                </a:rPr>
                <a:t>)</a:t>
              </a:r>
            </a:p>
            <a:p>
              <a:pPr>
                <a:defRPr/>
              </a:pPr>
              <a:r>
                <a:rPr lang="en-US" sz="1200" dirty="0">
                  <a:solidFill>
                    <a:schemeClr val="tx1"/>
                  </a:solidFill>
                  <a:latin typeface="Courier New" pitchFamily="49" charset="0"/>
                  <a:cs typeface="Courier New" pitchFamily="49" charset="0"/>
                </a:rPr>
                <a:t>      </a:t>
              </a:r>
              <a:r>
                <a:rPr lang="en-US" sz="1200" dirty="0" err="1">
                  <a:solidFill>
                    <a:srgbClr val="0070C0"/>
                  </a:solidFill>
                  <a:latin typeface="Courier New" pitchFamily="49" charset="0"/>
                  <a:cs typeface="Courier New" pitchFamily="49" charset="0"/>
                </a:rPr>
                <a:t>Console</a:t>
              </a:r>
              <a:r>
                <a:rPr lang="en-US" sz="1200" dirty="0" err="1">
                  <a:solidFill>
                    <a:schemeClr val="tx1"/>
                  </a:solidFill>
                  <a:latin typeface="Courier New" pitchFamily="49" charset="0"/>
                  <a:cs typeface="Courier New" pitchFamily="49" charset="0"/>
                </a:rPr>
                <a:t>.WriteLine</a:t>
              </a:r>
              <a:r>
                <a:rPr lang="en-US" sz="1200" dirty="0">
                  <a:solidFill>
                    <a:schemeClr val="tx1"/>
                  </a:solidFill>
                  <a:latin typeface="Courier New" pitchFamily="49" charset="0"/>
                  <a:cs typeface="Courier New" pitchFamily="49" charset="0"/>
                </a:rPr>
                <a:t>(item);</a:t>
              </a:r>
            </a:p>
            <a:p>
              <a:pPr>
                <a:defRPr/>
              </a:pPr>
              <a:r>
                <a:rPr lang="en-US" sz="1200" dirty="0">
                  <a:solidFill>
                    <a:schemeClr val="tx1"/>
                  </a:solidFill>
                  <a:latin typeface="Courier New" pitchFamily="49" charset="0"/>
                  <a:cs typeface="Courier New" pitchFamily="49" charset="0"/>
                </a:rPr>
                <a:t>  }</a:t>
              </a:r>
            </a:p>
            <a:p>
              <a:pPr>
                <a:defRPr/>
              </a:pPr>
              <a:r>
                <a:rPr lang="en-US" sz="1200" dirty="0">
                  <a:solidFill>
                    <a:schemeClr val="tx1"/>
                  </a:solidFill>
                  <a:latin typeface="Courier New" pitchFamily="49" charset="0"/>
                  <a:cs typeface="Courier New" pitchFamily="49" charset="0"/>
                </a:rPr>
                <a:t>}</a:t>
              </a:r>
            </a:p>
            <a:p>
              <a:pPr>
                <a:defRPr/>
              </a:pPr>
              <a:endParaRPr lang="en-US" sz="1200" dirty="0">
                <a:solidFill>
                  <a:schemeClr val="tx1"/>
                </a:solidFill>
                <a:latin typeface="Courier New" pitchFamily="49" charset="0"/>
                <a:cs typeface="Courier New" pitchFamily="49" charset="0"/>
              </a:endParaRPr>
            </a:p>
            <a:p>
              <a:pPr>
                <a:defRPr/>
              </a:pPr>
              <a:r>
                <a:rPr lang="en-US" sz="1200" dirty="0">
                  <a:solidFill>
                    <a:schemeClr val="tx1"/>
                  </a:solidFill>
                  <a:latin typeface="Courier New" pitchFamily="49" charset="0"/>
                  <a:cs typeface="Courier New" pitchFamily="49" charset="0"/>
                </a:rPr>
                <a:t>BURKE</a:t>
              </a:r>
            </a:p>
            <a:p>
              <a:pPr>
                <a:defRPr/>
              </a:pPr>
              <a:r>
                <a:rPr lang="en-US" sz="1200" dirty="0">
                  <a:solidFill>
                    <a:schemeClr val="tx1"/>
                  </a:solidFill>
                  <a:latin typeface="Courier New" pitchFamily="49" charset="0"/>
                  <a:cs typeface="Courier New" pitchFamily="49" charset="0"/>
                </a:rPr>
                <a:t>DAVID</a:t>
              </a:r>
            </a:p>
            <a:p>
              <a:pPr>
                <a:defRPr/>
              </a:pPr>
              <a:r>
                <a:rPr lang="en-US" sz="1200" dirty="0">
                  <a:solidFill>
                    <a:schemeClr val="tx1"/>
                  </a:solidFill>
                  <a:latin typeface="Courier New" pitchFamily="49" charset="0"/>
                  <a:cs typeface="Courier New" pitchFamily="49" charset="0"/>
                </a:rPr>
                <a:t>FRANK</a:t>
              </a:r>
            </a:p>
            <a:p>
              <a:pPr>
                <a:defRPr/>
              </a:pPr>
              <a:endParaRPr lang="en-US" sz="1200" dirty="0">
                <a:solidFill>
                  <a:schemeClr val="tx1"/>
                </a:solidFill>
                <a:latin typeface="Courier New" pitchFamily="49" charset="0"/>
                <a:cs typeface="Courier New" pitchFamily="49" charset="0"/>
              </a:endParaRPr>
            </a:p>
            <a:p>
              <a:pPr>
                <a:defRPr/>
              </a:pPr>
              <a:endParaRPr lang="en-US" sz="1200" dirty="0">
                <a:solidFill>
                  <a:schemeClr val="tx1"/>
                </a:solidFill>
                <a:latin typeface="Courier New" pitchFamily="49" charset="0"/>
                <a:cs typeface="Courier New" pitchFamily="49" charset="0"/>
              </a:endParaRPr>
            </a:p>
            <a:p>
              <a:pPr>
                <a:defRPr/>
              </a:pPr>
              <a:endParaRPr lang="en-US" sz="1200" dirty="0">
                <a:solidFill>
                  <a:schemeClr val="tx1"/>
                </a:solidFill>
                <a:latin typeface="Courier New" pitchFamily="49" charset="0"/>
                <a:cs typeface="Courier New" pitchFamily="49" charset="0"/>
              </a:endParaRPr>
            </a:p>
            <a:p>
              <a:pPr>
                <a:defRPr/>
              </a:pPr>
              <a:endParaRPr lang="en-US" sz="1200" dirty="0">
                <a:solidFill>
                  <a:schemeClr val="tx1"/>
                </a:solidFill>
                <a:latin typeface="Courier New" pitchFamily="49" charset="0"/>
                <a:cs typeface="Courier New" pitchFamily="49" charset="0"/>
              </a:endParaRPr>
            </a:p>
            <a:p>
              <a:pPr>
                <a:defRPr/>
              </a:pPr>
              <a:endParaRPr lang="en-US" sz="1400" dirty="0">
                <a:solidFill>
                  <a:schemeClr val="tx1"/>
                </a:solidFill>
              </a:endParaRPr>
            </a:p>
          </p:txBody>
        </p:sp>
        <p:sp>
          <p:nvSpPr>
            <p:cNvPr id="17" name="Bent Arrow 16"/>
            <p:cNvSpPr/>
            <p:nvPr/>
          </p:nvSpPr>
          <p:spPr>
            <a:xfrm rot="10800000">
              <a:off x="5638800" y="6629400"/>
              <a:ext cx="2776537" cy="1317625"/>
            </a:xfrm>
            <a:prstGeom prst="bentArrow">
              <a:avLst>
                <a:gd name="adj1" fmla="val 10832"/>
                <a:gd name="adj2" fmla="val 15098"/>
                <a:gd name="adj3" fmla="val 25091"/>
                <a:gd name="adj4" fmla="val 5382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9"/>
                                        </p:tgtEl>
                                      </p:cBhvr>
                                    </p:animEffect>
                                    <p:set>
                                      <p:cBhvr>
                                        <p:cTn id="7" dur="1" fill="hold">
                                          <p:stCondLst>
                                            <p:cond delay="1999"/>
                                          </p:stCondLst>
                                        </p:cTn>
                                        <p:tgtEl>
                                          <p:spTgt spid="9"/>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2000"/>
                                        <p:tgtEl>
                                          <p:spTgt spid="6"/>
                                        </p:tgtEl>
                                      </p:cBhvr>
                                    </p:animEffect>
                                    <p:set>
                                      <p:cBhvr>
                                        <p:cTn id="15" dur="1" fill="hold">
                                          <p:stCondLst>
                                            <p:cond delay="1999"/>
                                          </p:stCondLst>
                                        </p:cTn>
                                        <p:tgtEl>
                                          <p:spTgt spid="6"/>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20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2000"/>
                                        <p:tgtEl>
                                          <p:spTgt spid="4"/>
                                        </p:tgtEl>
                                      </p:cBhvr>
                                    </p:animEffect>
                                    <p:set>
                                      <p:cBhvr>
                                        <p:cTn id="23" dur="1" fill="hold">
                                          <p:stCondLst>
                                            <p:cond delay="1999"/>
                                          </p:stCondLst>
                                        </p:cTn>
                                        <p:tgtEl>
                                          <p:spTgt spid="4"/>
                                        </p:tgtEl>
                                        <p:attrNameLst>
                                          <p:attrName>style.visibility</p:attrName>
                                        </p:attrNameLst>
                                      </p:cBhvr>
                                      <p:to>
                                        <p:strVal val="hidden"/>
                                      </p:to>
                                    </p:se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5138" name="Rectangle 2"/>
          <p:cNvSpPr>
            <a:spLocks noGrp="1" noChangeArrowheads="1"/>
          </p:cNvSpPr>
          <p:nvPr>
            <p:ph type="title"/>
          </p:nvPr>
        </p:nvSpPr>
        <p:spPr>
          <a:xfrm>
            <a:off x="457200" y="274638"/>
            <a:ext cx="8229600" cy="868362"/>
          </a:xfrm>
        </p:spPr>
        <p:txBody>
          <a:bodyPr/>
          <a:lstStyle/>
          <a:p>
            <a:r>
              <a:rPr lang="en-US" dirty="0" smtClean="0">
                <a:effectLst>
                  <a:outerShdw blurRad="38100" dist="38100" dir="2700000" algn="tl">
                    <a:srgbClr val="000000"/>
                  </a:outerShdw>
                </a:effectLst>
              </a:rPr>
              <a:t>Accessing data in SQL today…</a:t>
            </a:r>
            <a:endParaRPr lang="en-US" dirty="0">
              <a:effectLst>
                <a:outerShdw blurRad="38100" dist="38100" dir="2700000" algn="tl">
                  <a:srgbClr val="000000"/>
                </a:outerShdw>
              </a:effectLst>
            </a:endParaRPr>
          </a:p>
        </p:txBody>
      </p:sp>
      <p:sp>
        <p:nvSpPr>
          <p:cNvPr id="475139" name="Rectangle 3"/>
          <p:cNvSpPr>
            <a:spLocks noChangeArrowheads="1"/>
          </p:cNvSpPr>
          <p:nvPr/>
        </p:nvSpPr>
        <p:spPr bwMode="auto">
          <a:xfrm>
            <a:off x="685800" y="1981200"/>
            <a:ext cx="5638800" cy="4130675"/>
          </a:xfrm>
          <a:prstGeom prst="rect">
            <a:avLst/>
          </a:prstGeom>
          <a:solidFill>
            <a:srgbClr val="808080">
              <a:alpha val="34000"/>
            </a:srgbClr>
          </a:solidFill>
          <a:ln w="12700" cap="rnd" algn="ctr">
            <a:solidFill>
              <a:schemeClr val="tx1"/>
            </a:solidFill>
            <a:prstDash val="sysDot"/>
            <a:miter lim="800000"/>
            <a:headEnd/>
            <a:tailEnd/>
          </a:ln>
          <a:effectLst/>
        </p:spPr>
        <p:txBody>
          <a:bodyPr vert="horz" wrap="square" lIns="182880" tIns="137160" rIns="182880" bIns="137160" numCol="1" anchor="t" anchorCtr="0" compatLnSpc="1">
            <a:prstTxWarp prst="textNoShape">
              <a:avLst/>
            </a:prstTxWarp>
            <a:spAutoFit/>
          </a:bodyPr>
          <a:lstStyle/>
          <a:p>
            <a:pPr algn="l" eaLnBrk="1" hangingPunct="1">
              <a:lnSpc>
                <a:spcPct val="100000"/>
              </a:lnSpc>
              <a:spcBef>
                <a:spcPct val="0"/>
              </a:spcBef>
            </a:pPr>
            <a:r>
              <a:rPr lang="en-US" sz="1800" dirty="0" err="1">
                <a:solidFill>
                  <a:schemeClr val="bg1"/>
                </a:solidFill>
                <a:effectLst>
                  <a:outerShdw blurRad="38100" dist="38100" dir="2700000" algn="tl">
                    <a:srgbClr val="000000"/>
                  </a:outerShdw>
                </a:effectLst>
              </a:rPr>
              <a:t>SqlConnection</a:t>
            </a:r>
            <a:r>
              <a:rPr lang="en-US" sz="1800" dirty="0">
                <a:solidFill>
                  <a:schemeClr val="bg1"/>
                </a:solidFill>
                <a:effectLst>
                  <a:outerShdw blurRad="38100" dist="38100" dir="2700000" algn="tl">
                    <a:srgbClr val="000000"/>
                  </a:outerShdw>
                </a:effectLst>
              </a:rPr>
              <a:t> c = new </a:t>
            </a:r>
            <a:r>
              <a:rPr lang="en-US" sz="1800" dirty="0" err="1">
                <a:solidFill>
                  <a:schemeClr val="bg1"/>
                </a:solidFill>
                <a:effectLst>
                  <a:outerShdw blurRad="38100" dist="38100" dir="2700000" algn="tl">
                    <a:srgbClr val="000000"/>
                  </a:outerShdw>
                </a:effectLst>
              </a:rPr>
              <a:t>SqlConnection</a:t>
            </a:r>
            <a:r>
              <a:rPr lang="en-US" sz="1800" dirty="0">
                <a:solidFill>
                  <a:schemeClr val="bg1"/>
                </a:solidFill>
                <a:effectLst>
                  <a:outerShdw blurRad="38100" dist="38100" dir="2700000" algn="tl">
                    <a:srgbClr val="000000"/>
                  </a:outerShdw>
                </a:effectLst>
              </a:rPr>
              <a:t>(…);</a:t>
            </a:r>
          </a:p>
          <a:p>
            <a:pPr algn="l" eaLnBrk="1" hangingPunct="1">
              <a:lnSpc>
                <a:spcPct val="100000"/>
              </a:lnSpc>
              <a:spcBef>
                <a:spcPct val="0"/>
              </a:spcBef>
            </a:pPr>
            <a:r>
              <a:rPr lang="en-US" sz="1800" dirty="0" err="1">
                <a:solidFill>
                  <a:schemeClr val="bg1"/>
                </a:solidFill>
                <a:effectLst>
                  <a:outerShdw blurRad="38100" dist="38100" dir="2700000" algn="tl">
                    <a:srgbClr val="000000"/>
                  </a:outerShdw>
                </a:effectLst>
              </a:rPr>
              <a:t>c.Open</a:t>
            </a:r>
            <a:r>
              <a:rPr lang="en-US" sz="1800" dirty="0">
                <a:solidFill>
                  <a:schemeClr val="bg1"/>
                </a:solidFill>
                <a:effectLst>
                  <a:outerShdw blurRad="38100" dist="38100" dir="2700000" algn="tl">
                    <a:srgbClr val="000000"/>
                  </a:outerShdw>
                </a:effectLst>
              </a:rPr>
              <a:t>();</a:t>
            </a:r>
          </a:p>
          <a:p>
            <a:pPr algn="l" eaLnBrk="1" hangingPunct="1">
              <a:lnSpc>
                <a:spcPct val="100000"/>
              </a:lnSpc>
              <a:spcBef>
                <a:spcPct val="0"/>
              </a:spcBef>
            </a:pPr>
            <a:r>
              <a:rPr lang="en-US" sz="1800" dirty="0" err="1">
                <a:solidFill>
                  <a:schemeClr val="bg1"/>
                </a:solidFill>
                <a:effectLst>
                  <a:outerShdw blurRad="38100" dist="38100" dir="2700000" algn="tl">
                    <a:srgbClr val="000000"/>
                  </a:outerShdw>
                </a:effectLst>
              </a:rPr>
              <a:t>SqlCommand</a:t>
            </a:r>
            <a:r>
              <a:rPr lang="en-US" sz="1800" dirty="0">
                <a:solidFill>
                  <a:schemeClr val="bg1"/>
                </a:solidFill>
                <a:effectLst>
                  <a:outerShdw blurRad="38100" dist="38100" dir="2700000" algn="tl">
                    <a:srgbClr val="000000"/>
                  </a:outerShdw>
                </a:effectLst>
              </a:rPr>
              <a:t> </a:t>
            </a:r>
            <a:r>
              <a:rPr lang="en-US" sz="1800" dirty="0" err="1">
                <a:solidFill>
                  <a:schemeClr val="bg1"/>
                </a:solidFill>
                <a:effectLst>
                  <a:outerShdw blurRad="38100" dist="38100" dir="2700000" algn="tl">
                    <a:srgbClr val="000000"/>
                  </a:outerShdw>
                </a:effectLst>
              </a:rPr>
              <a:t>cmd</a:t>
            </a:r>
            <a:r>
              <a:rPr lang="en-US" sz="1800" dirty="0">
                <a:solidFill>
                  <a:schemeClr val="bg1"/>
                </a:solidFill>
                <a:effectLst>
                  <a:outerShdw blurRad="38100" dist="38100" dir="2700000" algn="tl">
                    <a:srgbClr val="000000"/>
                  </a:outerShdw>
                </a:effectLst>
              </a:rPr>
              <a:t> = new </a:t>
            </a:r>
            <a:r>
              <a:rPr lang="en-US" sz="1800" dirty="0" err="1">
                <a:solidFill>
                  <a:schemeClr val="bg1"/>
                </a:solidFill>
                <a:effectLst>
                  <a:outerShdw blurRad="38100" dist="38100" dir="2700000" algn="tl">
                    <a:srgbClr val="000000"/>
                  </a:outerShdw>
                </a:effectLst>
              </a:rPr>
              <a:t>SqlCommand</a:t>
            </a:r>
            <a:r>
              <a:rPr lang="en-US" sz="1800" dirty="0">
                <a:solidFill>
                  <a:schemeClr val="bg1"/>
                </a:solidFill>
                <a:effectLst>
                  <a:outerShdw blurRad="38100" dist="38100" dir="2700000" algn="tl">
                    <a:srgbClr val="000000"/>
                  </a:outerShdw>
                </a:effectLst>
              </a:rPr>
              <a:t>(</a:t>
            </a: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  @"SELECT </a:t>
            </a:r>
            <a:r>
              <a:rPr lang="en-US" sz="1800" dirty="0" err="1">
                <a:solidFill>
                  <a:schemeClr val="bg1"/>
                </a:solidFill>
                <a:effectLst>
                  <a:outerShdw blurRad="38100" dist="38100" dir="2700000" algn="tl">
                    <a:srgbClr val="000000"/>
                  </a:outerShdw>
                </a:effectLst>
              </a:rPr>
              <a:t>c.Name</a:t>
            </a:r>
            <a:r>
              <a:rPr lang="en-US" sz="1800" dirty="0">
                <a:solidFill>
                  <a:schemeClr val="bg1"/>
                </a:solidFill>
                <a:effectLst>
                  <a:outerShdw blurRad="38100" dist="38100" dir="2700000" algn="tl">
                    <a:srgbClr val="000000"/>
                  </a:outerShdw>
                </a:effectLst>
              </a:rPr>
              <a:t>, </a:t>
            </a:r>
            <a:r>
              <a:rPr lang="en-US" sz="1800" dirty="0" err="1">
                <a:solidFill>
                  <a:schemeClr val="bg1"/>
                </a:solidFill>
                <a:effectLst>
                  <a:outerShdw blurRad="38100" dist="38100" dir="2700000" algn="tl">
                    <a:srgbClr val="000000"/>
                  </a:outerShdw>
                </a:effectLst>
              </a:rPr>
              <a:t>c.Phone</a:t>
            </a:r>
            <a:endParaRPr lang="en-US" sz="1800" dirty="0">
              <a:solidFill>
                <a:schemeClr val="bg1"/>
              </a:solidFill>
              <a:effectLst>
                <a:outerShdw blurRad="38100" dist="38100" dir="2700000" algn="tl">
                  <a:srgbClr val="000000"/>
                </a:outerShdw>
              </a:effectLst>
            </a:endParaRP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       FROM Customers c</a:t>
            </a: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       WHERE </a:t>
            </a:r>
            <a:r>
              <a:rPr lang="en-US" sz="1800" dirty="0" err="1">
                <a:solidFill>
                  <a:schemeClr val="bg1"/>
                </a:solidFill>
                <a:effectLst>
                  <a:outerShdw blurRad="38100" dist="38100" dir="2700000" algn="tl">
                    <a:srgbClr val="000000"/>
                  </a:outerShdw>
                </a:effectLst>
              </a:rPr>
              <a:t>c.City</a:t>
            </a:r>
            <a:r>
              <a:rPr lang="en-US" sz="1800" dirty="0">
                <a:solidFill>
                  <a:schemeClr val="bg1"/>
                </a:solidFill>
                <a:effectLst>
                  <a:outerShdw blurRad="38100" dist="38100" dir="2700000" algn="tl">
                    <a:srgbClr val="000000"/>
                  </a:outerShdw>
                </a:effectLst>
              </a:rPr>
              <a:t> = @p0");</a:t>
            </a:r>
          </a:p>
          <a:p>
            <a:pPr algn="l" eaLnBrk="1" hangingPunct="1">
              <a:lnSpc>
                <a:spcPct val="100000"/>
              </a:lnSpc>
              <a:spcBef>
                <a:spcPct val="0"/>
              </a:spcBef>
            </a:pPr>
            <a:r>
              <a:rPr lang="en-US" sz="1800" dirty="0" err="1">
                <a:solidFill>
                  <a:schemeClr val="bg1"/>
                </a:solidFill>
                <a:effectLst>
                  <a:outerShdw blurRad="38100" dist="38100" dir="2700000" algn="tl">
                    <a:srgbClr val="000000"/>
                  </a:outerShdw>
                </a:effectLst>
              </a:rPr>
              <a:t>cmd.Parameters</a:t>
            </a:r>
            <a:r>
              <a:rPr lang="en-US" sz="1800" dirty="0">
                <a:solidFill>
                  <a:schemeClr val="bg1"/>
                </a:solidFill>
                <a:effectLst>
                  <a:outerShdw blurRad="38100" dist="38100" dir="2700000" algn="tl">
                    <a:srgbClr val="000000"/>
                  </a:outerShdw>
                </a:effectLst>
              </a:rPr>
              <a:t>["@p0"] = "London";</a:t>
            </a:r>
          </a:p>
          <a:p>
            <a:pPr algn="l" eaLnBrk="1" hangingPunct="1">
              <a:lnSpc>
                <a:spcPct val="100000"/>
              </a:lnSpc>
              <a:spcBef>
                <a:spcPct val="0"/>
              </a:spcBef>
            </a:pPr>
            <a:r>
              <a:rPr lang="en-US" sz="1800" dirty="0" err="1">
                <a:solidFill>
                  <a:schemeClr val="bg1"/>
                </a:solidFill>
                <a:effectLst>
                  <a:outerShdw blurRad="38100" dist="38100" dir="2700000" algn="tl">
                    <a:srgbClr val="000000"/>
                  </a:outerShdw>
                </a:effectLst>
              </a:rPr>
              <a:t>DataReader</a:t>
            </a:r>
            <a:r>
              <a:rPr lang="en-US" sz="1800" dirty="0">
                <a:solidFill>
                  <a:schemeClr val="bg1"/>
                </a:solidFill>
                <a:effectLst>
                  <a:outerShdw blurRad="38100" dist="38100" dir="2700000" algn="tl">
                    <a:srgbClr val="000000"/>
                  </a:outerShdw>
                </a:effectLst>
              </a:rPr>
              <a:t> </a:t>
            </a:r>
            <a:r>
              <a:rPr lang="en-US" sz="1800" dirty="0" err="1">
                <a:solidFill>
                  <a:schemeClr val="bg1"/>
                </a:solidFill>
                <a:effectLst>
                  <a:outerShdw blurRad="38100" dist="38100" dir="2700000" algn="tl">
                    <a:srgbClr val="000000"/>
                  </a:outerShdw>
                </a:effectLst>
              </a:rPr>
              <a:t>dr</a:t>
            </a:r>
            <a:r>
              <a:rPr lang="en-US" sz="1800" dirty="0">
                <a:solidFill>
                  <a:schemeClr val="bg1"/>
                </a:solidFill>
                <a:effectLst>
                  <a:outerShdw blurRad="38100" dist="38100" dir="2700000" algn="tl">
                    <a:srgbClr val="000000"/>
                  </a:outerShdw>
                </a:effectLst>
              </a:rPr>
              <a:t> = </a:t>
            </a:r>
            <a:r>
              <a:rPr lang="en-US" sz="1800" dirty="0" err="1">
                <a:solidFill>
                  <a:schemeClr val="bg1"/>
                </a:solidFill>
                <a:effectLst>
                  <a:outerShdw blurRad="38100" dist="38100" dir="2700000" algn="tl">
                    <a:srgbClr val="000000"/>
                  </a:outerShdw>
                </a:effectLst>
              </a:rPr>
              <a:t>c.Execute</a:t>
            </a:r>
            <a:r>
              <a:rPr lang="en-US" sz="1800" dirty="0">
                <a:solidFill>
                  <a:schemeClr val="bg1"/>
                </a:solidFill>
                <a:effectLst>
                  <a:outerShdw blurRad="38100" dist="38100" dir="2700000" algn="tl">
                    <a:srgbClr val="000000"/>
                  </a:outerShdw>
                </a:effectLst>
              </a:rPr>
              <a:t>(</a:t>
            </a:r>
            <a:r>
              <a:rPr lang="en-US" sz="1800" dirty="0" err="1">
                <a:solidFill>
                  <a:schemeClr val="bg1"/>
                </a:solidFill>
                <a:effectLst>
                  <a:outerShdw blurRad="38100" dist="38100" dir="2700000" algn="tl">
                    <a:srgbClr val="000000"/>
                  </a:outerShdw>
                </a:effectLst>
              </a:rPr>
              <a:t>cmd</a:t>
            </a:r>
            <a:r>
              <a:rPr lang="en-US" sz="1800" dirty="0">
                <a:solidFill>
                  <a:schemeClr val="bg1"/>
                </a:solidFill>
                <a:effectLst>
                  <a:outerShdw blurRad="38100" dist="38100" dir="2700000" algn="tl">
                    <a:srgbClr val="000000"/>
                  </a:outerShdw>
                </a:effectLst>
              </a:rPr>
              <a:t>);</a:t>
            </a: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while (</a:t>
            </a:r>
            <a:r>
              <a:rPr lang="en-US" sz="1800" dirty="0" err="1">
                <a:solidFill>
                  <a:schemeClr val="bg1"/>
                </a:solidFill>
                <a:effectLst>
                  <a:outerShdw blurRad="38100" dist="38100" dir="2700000" algn="tl">
                    <a:srgbClr val="000000"/>
                  </a:outerShdw>
                </a:effectLst>
              </a:rPr>
              <a:t>dr.Read</a:t>
            </a:r>
            <a:r>
              <a:rPr lang="en-US" sz="1800" dirty="0">
                <a:solidFill>
                  <a:schemeClr val="bg1"/>
                </a:solidFill>
                <a:effectLst>
                  <a:outerShdw blurRad="38100" dist="38100" dir="2700000" algn="tl">
                    <a:srgbClr val="000000"/>
                  </a:outerShdw>
                </a:effectLst>
              </a:rPr>
              <a:t>()) {</a:t>
            </a: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    string name = </a:t>
            </a:r>
            <a:r>
              <a:rPr lang="en-US" sz="1800" dirty="0" err="1" smtClean="0">
                <a:solidFill>
                  <a:schemeClr val="bg1"/>
                </a:solidFill>
                <a:effectLst>
                  <a:outerShdw blurRad="38100" dist="38100" dir="2700000" algn="tl">
                    <a:srgbClr val="000000"/>
                  </a:outerShdw>
                </a:effectLst>
              </a:rPr>
              <a:t>dr.GetString</a:t>
            </a:r>
            <a:r>
              <a:rPr lang="en-US" sz="1800" dirty="0" smtClean="0">
                <a:solidFill>
                  <a:schemeClr val="bg1"/>
                </a:solidFill>
                <a:effectLst>
                  <a:outerShdw blurRad="38100" dist="38100" dir="2700000" algn="tl">
                    <a:srgbClr val="000000"/>
                  </a:outerShdw>
                </a:effectLst>
              </a:rPr>
              <a:t>(0</a:t>
            </a:r>
            <a:r>
              <a:rPr lang="en-US" sz="1800" dirty="0">
                <a:solidFill>
                  <a:schemeClr val="bg1"/>
                </a:solidFill>
                <a:effectLst>
                  <a:outerShdw blurRad="38100" dist="38100" dir="2700000" algn="tl">
                    <a:srgbClr val="000000"/>
                  </a:outerShdw>
                </a:effectLst>
              </a:rPr>
              <a:t>);</a:t>
            </a: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    string phone = </a:t>
            </a:r>
            <a:r>
              <a:rPr lang="en-US" sz="1800" dirty="0" err="1" smtClean="0">
                <a:solidFill>
                  <a:schemeClr val="bg1"/>
                </a:solidFill>
                <a:effectLst>
                  <a:outerShdw blurRad="38100" dist="38100" dir="2700000" algn="tl">
                    <a:srgbClr val="000000"/>
                  </a:outerShdw>
                </a:effectLst>
              </a:rPr>
              <a:t>dr.GetString</a:t>
            </a:r>
            <a:r>
              <a:rPr lang="en-US" sz="1800" dirty="0" smtClean="0">
                <a:solidFill>
                  <a:schemeClr val="bg1"/>
                </a:solidFill>
                <a:effectLst>
                  <a:outerShdw blurRad="38100" dist="38100" dir="2700000" algn="tl">
                    <a:srgbClr val="000000"/>
                  </a:outerShdw>
                </a:effectLst>
              </a:rPr>
              <a:t>(1</a:t>
            </a:r>
            <a:r>
              <a:rPr lang="en-US" sz="1800" dirty="0">
                <a:solidFill>
                  <a:schemeClr val="bg1"/>
                </a:solidFill>
                <a:effectLst>
                  <a:outerShdw blurRad="38100" dist="38100" dir="2700000" algn="tl">
                    <a:srgbClr val="000000"/>
                  </a:outerShdw>
                </a:effectLst>
              </a:rPr>
              <a:t>);</a:t>
            </a: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    </a:t>
            </a:r>
            <a:r>
              <a:rPr lang="en-US" sz="1800" dirty="0" err="1">
                <a:solidFill>
                  <a:schemeClr val="bg1"/>
                </a:solidFill>
                <a:effectLst>
                  <a:outerShdw blurRad="38100" dist="38100" dir="2700000" algn="tl">
                    <a:srgbClr val="000000"/>
                  </a:outerShdw>
                </a:effectLst>
              </a:rPr>
              <a:t>DateTime</a:t>
            </a:r>
            <a:r>
              <a:rPr lang="en-US" sz="1800" dirty="0">
                <a:solidFill>
                  <a:schemeClr val="bg1"/>
                </a:solidFill>
                <a:effectLst>
                  <a:outerShdw blurRad="38100" dist="38100" dir="2700000" algn="tl">
                    <a:srgbClr val="000000"/>
                  </a:outerShdw>
                </a:effectLst>
              </a:rPr>
              <a:t> date </a:t>
            </a:r>
            <a:r>
              <a:rPr lang="en-US" sz="1800" dirty="0" smtClean="0">
                <a:solidFill>
                  <a:schemeClr val="bg1"/>
                </a:solidFill>
                <a:effectLst>
                  <a:outerShdw blurRad="38100" dist="38100" dir="2700000" algn="tl">
                    <a:srgbClr val="000000"/>
                  </a:outerShdw>
                </a:effectLst>
              </a:rPr>
              <a:t>=</a:t>
            </a:r>
            <a:r>
              <a:rPr lang="en-US" sz="1800" dirty="0" err="1" smtClean="0">
                <a:solidFill>
                  <a:schemeClr val="bg1"/>
                </a:solidFill>
                <a:effectLst>
                  <a:outerShdw blurRad="38100" dist="38100" dir="2700000" algn="tl">
                    <a:srgbClr val="000000"/>
                  </a:outerShdw>
                </a:effectLst>
              </a:rPr>
              <a:t>dr.GetDateTime</a:t>
            </a:r>
            <a:r>
              <a:rPr lang="en-US" sz="1800" dirty="0" smtClean="0">
                <a:solidFill>
                  <a:schemeClr val="bg1"/>
                </a:solidFill>
                <a:effectLst>
                  <a:outerShdw blurRad="38100" dist="38100" dir="2700000" algn="tl">
                    <a:srgbClr val="000000"/>
                  </a:outerShdw>
                </a:effectLst>
              </a:rPr>
              <a:t>(2</a:t>
            </a:r>
            <a:r>
              <a:rPr lang="en-US" sz="1800" dirty="0">
                <a:solidFill>
                  <a:schemeClr val="bg1"/>
                </a:solidFill>
                <a:effectLst>
                  <a:outerShdw blurRad="38100" dist="38100" dir="2700000" algn="tl">
                    <a:srgbClr val="000000"/>
                  </a:outerShdw>
                </a:effectLst>
              </a:rPr>
              <a:t>);</a:t>
            </a:r>
          </a:p>
          <a:p>
            <a:pPr algn="l" eaLnBrk="1" hangingPunct="1">
              <a:lnSpc>
                <a:spcPct val="100000"/>
              </a:lnSpc>
              <a:spcBef>
                <a:spcPct val="0"/>
              </a:spcBef>
            </a:pPr>
            <a:r>
              <a:rPr lang="en-US" sz="1800" dirty="0">
                <a:solidFill>
                  <a:schemeClr val="bg1"/>
                </a:solidFill>
                <a:effectLst>
                  <a:outerShdw blurRad="38100" dist="38100" dir="2700000" algn="tl">
                    <a:srgbClr val="000000"/>
                  </a:outerShdw>
                </a:effectLst>
              </a:rPr>
              <a:t>}</a:t>
            </a:r>
          </a:p>
          <a:p>
            <a:pPr algn="l" eaLnBrk="1" hangingPunct="1">
              <a:lnSpc>
                <a:spcPct val="100000"/>
              </a:lnSpc>
              <a:spcBef>
                <a:spcPct val="0"/>
              </a:spcBef>
            </a:pPr>
            <a:r>
              <a:rPr lang="en-US" sz="1800" dirty="0" err="1" smtClean="0">
                <a:solidFill>
                  <a:schemeClr val="bg1"/>
                </a:solidFill>
                <a:effectLst>
                  <a:outerShdw blurRad="38100" dist="38100" dir="2700000" algn="tl">
                    <a:srgbClr val="000000"/>
                  </a:outerShdw>
                </a:effectLst>
              </a:rPr>
              <a:t>dr.Close</a:t>
            </a:r>
            <a:r>
              <a:rPr lang="en-US" sz="1800" dirty="0">
                <a:solidFill>
                  <a:schemeClr val="bg1"/>
                </a:solidFill>
                <a:effectLst>
                  <a:outerShdw blurRad="38100" dist="38100" dir="2700000" algn="tl">
                    <a:srgbClr val="000000"/>
                  </a:outerShdw>
                </a:effectLst>
              </a:rPr>
              <a:t>();</a:t>
            </a:r>
          </a:p>
        </p:txBody>
      </p:sp>
      <p:sp>
        <p:nvSpPr>
          <p:cNvPr id="475141" name="AutoShape 5"/>
          <p:cNvSpPr>
            <a:spLocks noChangeArrowheads="1"/>
          </p:cNvSpPr>
          <p:nvPr/>
        </p:nvSpPr>
        <p:spPr bwMode="auto">
          <a:xfrm>
            <a:off x="5562600" y="2133600"/>
            <a:ext cx="1905000" cy="838200"/>
          </a:xfrm>
          <a:prstGeom prst="wedgeRoundRectCallout">
            <a:avLst>
              <a:gd name="adj1" fmla="val -124917"/>
              <a:gd name="adj2" fmla="val 70833"/>
              <a:gd name="adj3" fmla="val 16667"/>
            </a:avLst>
          </a:prstGeom>
          <a:solidFill>
            <a:schemeClr val="bg1"/>
          </a:solidFill>
          <a:ln w="12700">
            <a:solidFill>
              <a:schemeClr val="tx1"/>
            </a:solid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eaLnBrk="1" hangingPunct="1">
              <a:lnSpc>
                <a:spcPct val="90000"/>
              </a:lnSpc>
              <a:spcBef>
                <a:spcPct val="0"/>
              </a:spcBef>
            </a:pPr>
            <a:r>
              <a:rPr lang="en-US" sz="1800" dirty="0">
                <a:ln w="18415" cmpd="sng">
                  <a:noFill/>
                  <a:prstDash val="solid"/>
                </a:ln>
                <a:effectLst>
                  <a:outerShdw blurRad="63500" dir="3600000" algn="tl" rotWithShape="0">
                    <a:srgbClr val="000000">
                      <a:alpha val="70000"/>
                    </a:srgbClr>
                  </a:outerShdw>
                </a:effectLst>
              </a:rPr>
              <a:t>Queries in quotes</a:t>
            </a:r>
          </a:p>
        </p:txBody>
      </p:sp>
      <p:sp>
        <p:nvSpPr>
          <p:cNvPr id="475142" name="AutoShape 6"/>
          <p:cNvSpPr>
            <a:spLocks noChangeArrowheads="1"/>
          </p:cNvSpPr>
          <p:nvPr/>
        </p:nvSpPr>
        <p:spPr bwMode="auto">
          <a:xfrm>
            <a:off x="5791200" y="3124200"/>
            <a:ext cx="1905000" cy="838200"/>
          </a:xfrm>
          <a:prstGeom prst="wedgeRoundRectCallout">
            <a:avLst>
              <a:gd name="adj1" fmla="val -108250"/>
              <a:gd name="adj2" fmla="val 40907"/>
              <a:gd name="adj3" fmla="val 16667"/>
            </a:avLst>
          </a:prstGeom>
          <a:solidFill>
            <a:schemeClr val="bg1"/>
          </a:solidFill>
          <a:ln w="12700" algn="ctr">
            <a:solidFill>
              <a:schemeClr val="tx1"/>
            </a:solid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eaLnBrk="1" hangingPunct="1">
              <a:lnSpc>
                <a:spcPct val="90000"/>
              </a:lnSpc>
              <a:spcBef>
                <a:spcPct val="0"/>
              </a:spcBef>
            </a:pPr>
            <a:r>
              <a:rPr lang="en-US" sz="1800" dirty="0">
                <a:ln w="18415" cmpd="sng">
                  <a:noFill/>
                  <a:prstDash val="solid"/>
                </a:ln>
                <a:effectLst>
                  <a:outerShdw blurRad="63500" dir="3600000" algn="tl" rotWithShape="0">
                    <a:srgbClr val="000000">
                      <a:alpha val="70000"/>
                    </a:srgbClr>
                  </a:outerShdw>
                </a:effectLst>
              </a:rPr>
              <a:t>Loosely bound arguments</a:t>
            </a:r>
          </a:p>
        </p:txBody>
      </p:sp>
      <p:sp>
        <p:nvSpPr>
          <p:cNvPr id="475143" name="AutoShape 7"/>
          <p:cNvSpPr>
            <a:spLocks noChangeArrowheads="1"/>
          </p:cNvSpPr>
          <p:nvPr/>
        </p:nvSpPr>
        <p:spPr bwMode="auto">
          <a:xfrm>
            <a:off x="5638800" y="4191000"/>
            <a:ext cx="1905000" cy="838200"/>
          </a:xfrm>
          <a:prstGeom prst="wedgeRoundRectCallout">
            <a:avLst>
              <a:gd name="adj1" fmla="val -124083"/>
              <a:gd name="adj2" fmla="val 23106"/>
              <a:gd name="adj3" fmla="val 16667"/>
            </a:avLst>
          </a:prstGeom>
          <a:solidFill>
            <a:schemeClr val="bg1"/>
          </a:solidFill>
          <a:ln w="12700" algn="ctr">
            <a:solidFill>
              <a:schemeClr val="tx1"/>
            </a:solid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eaLnBrk="1" hangingPunct="1">
              <a:lnSpc>
                <a:spcPct val="90000"/>
              </a:lnSpc>
              <a:spcBef>
                <a:spcPct val="0"/>
              </a:spcBef>
            </a:pPr>
            <a:r>
              <a:rPr lang="en-US" sz="1800" dirty="0">
                <a:ln w="18415" cmpd="sng">
                  <a:noFill/>
                  <a:prstDash val="solid"/>
                </a:ln>
                <a:effectLst>
                  <a:outerShdw blurRad="63500" dir="3600000" algn="tl" rotWithShape="0">
                    <a:srgbClr val="000000">
                      <a:alpha val="70000"/>
                    </a:srgbClr>
                  </a:outerShdw>
                </a:effectLst>
              </a:rPr>
              <a:t>Loosely typed result sets</a:t>
            </a:r>
          </a:p>
        </p:txBody>
      </p:sp>
      <p:sp>
        <p:nvSpPr>
          <p:cNvPr id="475144" name="AutoShape 8"/>
          <p:cNvSpPr>
            <a:spLocks noChangeArrowheads="1"/>
          </p:cNvSpPr>
          <p:nvPr/>
        </p:nvSpPr>
        <p:spPr bwMode="auto">
          <a:xfrm>
            <a:off x="5029200" y="5562600"/>
            <a:ext cx="1905000" cy="838200"/>
          </a:xfrm>
          <a:prstGeom prst="wedgeRoundRectCallout">
            <a:avLst>
              <a:gd name="adj1" fmla="val -110500"/>
              <a:gd name="adj2" fmla="val -54926"/>
              <a:gd name="adj3" fmla="val 16667"/>
            </a:avLst>
          </a:prstGeom>
          <a:solidFill>
            <a:schemeClr val="bg1"/>
          </a:solidFill>
          <a:ln w="12700" algn="ctr">
            <a:solidFill>
              <a:schemeClr val="tx1"/>
            </a:solid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eaLnBrk="1" hangingPunct="1">
              <a:lnSpc>
                <a:spcPct val="90000"/>
              </a:lnSpc>
              <a:spcBef>
                <a:spcPct val="0"/>
              </a:spcBef>
            </a:pPr>
            <a:r>
              <a:rPr lang="en-US" sz="1800" dirty="0">
                <a:ln w="18415" cmpd="sng">
                  <a:noFill/>
                  <a:prstDash val="solid"/>
                </a:ln>
                <a:effectLst>
                  <a:outerShdw blurRad="63500" dir="3600000" algn="tl" rotWithShape="0">
                    <a:srgbClr val="000000">
                      <a:alpha val="70000"/>
                    </a:srgbClr>
                  </a:outerShdw>
                </a:effectLst>
              </a:rPr>
              <a:t>No compile time checks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5141"/>
                                        </p:tgtEl>
                                        <p:attrNameLst>
                                          <p:attrName>style.visibility</p:attrName>
                                        </p:attrNameLst>
                                      </p:cBhvr>
                                      <p:to>
                                        <p:strVal val="visible"/>
                                      </p:to>
                                    </p:set>
                                    <p:animEffect transition="in" filter="fade">
                                      <p:cBhvr>
                                        <p:cTn id="7" dur="500"/>
                                        <p:tgtEl>
                                          <p:spTgt spid="4751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75142"/>
                                        </p:tgtEl>
                                        <p:attrNameLst>
                                          <p:attrName>style.visibility</p:attrName>
                                        </p:attrNameLst>
                                      </p:cBhvr>
                                      <p:to>
                                        <p:strVal val="visible"/>
                                      </p:to>
                                    </p:set>
                                    <p:animEffect transition="in" filter="fade">
                                      <p:cBhvr>
                                        <p:cTn id="12" dur="500"/>
                                        <p:tgtEl>
                                          <p:spTgt spid="47514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75143"/>
                                        </p:tgtEl>
                                        <p:attrNameLst>
                                          <p:attrName>style.visibility</p:attrName>
                                        </p:attrNameLst>
                                      </p:cBhvr>
                                      <p:to>
                                        <p:strVal val="visible"/>
                                      </p:to>
                                    </p:set>
                                    <p:animEffect transition="in" filter="fade">
                                      <p:cBhvr>
                                        <p:cTn id="17" dur="500"/>
                                        <p:tgtEl>
                                          <p:spTgt spid="47514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75144"/>
                                        </p:tgtEl>
                                        <p:attrNameLst>
                                          <p:attrName>style.visibility</p:attrName>
                                        </p:attrNameLst>
                                      </p:cBhvr>
                                      <p:to>
                                        <p:strVal val="visible"/>
                                      </p:to>
                                    </p:set>
                                    <p:animEffect transition="in" filter="fade">
                                      <p:cBhvr>
                                        <p:cTn id="22" dur="500"/>
                                        <p:tgtEl>
                                          <p:spTgt spid="475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5141" grpId="0" animBg="1"/>
      <p:bldP spid="475142" grpId="0" animBg="1"/>
      <p:bldP spid="475143" grpId="0" animBg="1"/>
      <p:bldP spid="47514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162" name="Rectangle 2"/>
          <p:cNvSpPr>
            <a:spLocks noChangeArrowheads="1"/>
          </p:cNvSpPr>
          <p:nvPr/>
        </p:nvSpPr>
        <p:spPr bwMode="auto">
          <a:xfrm>
            <a:off x="685800" y="1524000"/>
            <a:ext cx="5638800" cy="2208213"/>
          </a:xfrm>
          <a:prstGeom prst="rect">
            <a:avLst/>
          </a:prstGeom>
          <a:solidFill>
            <a:srgbClr val="808080">
              <a:alpha val="34000"/>
            </a:srgbClr>
          </a:solidFill>
          <a:ln w="12700" cap="rnd" algn="ctr">
            <a:solidFill>
              <a:schemeClr val="tx1"/>
            </a:solidFill>
            <a:prstDash val="sysDot"/>
            <a:miter lim="800000"/>
            <a:headEnd/>
            <a:tailEnd/>
          </a:ln>
          <a:effectLst/>
        </p:spPr>
        <p:txBody>
          <a:bodyPr vert="horz" wrap="square" lIns="182880" tIns="137160" rIns="182880" bIns="137160" numCol="1" anchor="t" anchorCtr="0" compatLnSpc="1">
            <a:prstTxWarp prst="textNoShape">
              <a:avLst/>
            </a:prstTxWarp>
            <a:spAutoFit/>
          </a:bodyPr>
          <a:lstStyle/>
          <a:p>
            <a:pPr algn="l" eaLnBrk="1" hangingPunct="1">
              <a:lnSpc>
                <a:spcPct val="100000"/>
              </a:lnSpc>
              <a:spcBef>
                <a:spcPct val="0"/>
              </a:spcBef>
            </a:pPr>
            <a:r>
              <a:rPr lang="en-US" sz="1800">
                <a:solidFill>
                  <a:schemeClr val="bg1"/>
                </a:solidFill>
                <a:effectLst>
                  <a:outerShdw blurRad="38100" dist="38100" dir="2700000" algn="tl">
                    <a:srgbClr val="000000"/>
                  </a:outerShdw>
                </a:effectLst>
              </a:rPr>
              <a:t>public class Customer { … }</a:t>
            </a:r>
          </a:p>
          <a:p>
            <a:pPr algn="l" eaLnBrk="1" hangingPunct="1">
              <a:lnSpc>
                <a:spcPct val="100000"/>
              </a:lnSpc>
              <a:spcBef>
                <a:spcPct val="0"/>
              </a:spcBef>
            </a:pPr>
            <a:endParaRPr lang="en-US" sz="1800">
              <a:solidFill>
                <a:schemeClr val="bg1"/>
              </a:solidFill>
              <a:effectLst>
                <a:outerShdw blurRad="38100" dist="38100" dir="2700000" algn="tl">
                  <a:srgbClr val="000000"/>
                </a:outerShdw>
              </a:effectLst>
            </a:endParaRPr>
          </a:p>
          <a:p>
            <a:pPr algn="l" eaLnBrk="1" hangingPunct="1">
              <a:lnSpc>
                <a:spcPct val="100000"/>
              </a:lnSpc>
              <a:spcBef>
                <a:spcPct val="0"/>
              </a:spcBef>
            </a:pPr>
            <a:r>
              <a:rPr lang="en-US" sz="1800">
                <a:solidFill>
                  <a:schemeClr val="bg1"/>
                </a:solidFill>
                <a:effectLst>
                  <a:outerShdw blurRad="38100" dist="38100" dir="2700000" algn="tl">
                    <a:srgbClr val="000000"/>
                  </a:outerShdw>
                </a:effectLst>
              </a:rPr>
              <a:t>public class Northwind: DataContext</a:t>
            </a:r>
          </a:p>
          <a:p>
            <a:pPr algn="l" eaLnBrk="1" hangingPunct="1">
              <a:lnSpc>
                <a:spcPct val="100000"/>
              </a:lnSpc>
              <a:spcBef>
                <a:spcPct val="0"/>
              </a:spcBef>
            </a:pPr>
            <a:r>
              <a:rPr lang="en-US" sz="1800">
                <a:solidFill>
                  <a:schemeClr val="bg1"/>
                </a:solidFill>
                <a:effectLst>
                  <a:outerShdw blurRad="38100" dist="38100" dir="2700000" algn="tl">
                    <a:srgbClr val="000000"/>
                  </a:outerShdw>
                </a:effectLst>
              </a:rPr>
              <a:t>{</a:t>
            </a:r>
          </a:p>
          <a:p>
            <a:pPr algn="l" eaLnBrk="1" hangingPunct="1">
              <a:lnSpc>
                <a:spcPct val="100000"/>
              </a:lnSpc>
              <a:spcBef>
                <a:spcPct val="0"/>
              </a:spcBef>
            </a:pPr>
            <a:r>
              <a:rPr lang="en-US" sz="1800">
                <a:solidFill>
                  <a:schemeClr val="bg1"/>
                </a:solidFill>
                <a:effectLst>
                  <a:outerShdw blurRad="38100" dist="38100" dir="2700000" algn="tl">
                    <a:srgbClr val="000000"/>
                  </a:outerShdw>
                </a:effectLst>
              </a:rPr>
              <a:t>    public Table&lt;Customer&gt; Customers;</a:t>
            </a:r>
          </a:p>
          <a:p>
            <a:pPr algn="l" eaLnBrk="1" hangingPunct="1">
              <a:lnSpc>
                <a:spcPct val="100000"/>
              </a:lnSpc>
              <a:spcBef>
                <a:spcPct val="0"/>
              </a:spcBef>
            </a:pPr>
            <a:r>
              <a:rPr lang="en-US" sz="1800">
                <a:solidFill>
                  <a:schemeClr val="bg1"/>
                </a:solidFill>
                <a:effectLst>
                  <a:outerShdw blurRad="38100" dist="38100" dir="2700000" algn="tl">
                    <a:srgbClr val="000000"/>
                  </a:outerShdw>
                </a:effectLst>
              </a:rPr>
              <a:t>    …</a:t>
            </a:r>
          </a:p>
          <a:p>
            <a:pPr algn="l" eaLnBrk="1" hangingPunct="1">
              <a:lnSpc>
                <a:spcPct val="100000"/>
              </a:lnSpc>
              <a:spcBef>
                <a:spcPct val="0"/>
              </a:spcBef>
            </a:pPr>
            <a:r>
              <a:rPr lang="en-US" sz="1800">
                <a:solidFill>
                  <a:schemeClr val="bg1"/>
                </a:solidFill>
                <a:effectLst>
                  <a:outerShdw blurRad="38100" dist="38100" dir="2700000" algn="tl">
                    <a:srgbClr val="000000"/>
                  </a:outerShdw>
                </a:effectLst>
              </a:rPr>
              <a:t>}</a:t>
            </a:r>
          </a:p>
        </p:txBody>
      </p:sp>
      <p:sp>
        <p:nvSpPr>
          <p:cNvPr id="476163" name="Rectangle 3"/>
          <p:cNvSpPr>
            <a:spLocks noChangeArrowheads="1"/>
          </p:cNvSpPr>
          <p:nvPr/>
        </p:nvSpPr>
        <p:spPr bwMode="auto">
          <a:xfrm>
            <a:off x="685800" y="3886200"/>
            <a:ext cx="5638800" cy="1658938"/>
          </a:xfrm>
          <a:prstGeom prst="rect">
            <a:avLst/>
          </a:prstGeom>
          <a:solidFill>
            <a:srgbClr val="808080">
              <a:alpha val="34000"/>
            </a:srgbClr>
          </a:solidFill>
          <a:ln w="12700" cap="rnd" algn="ctr">
            <a:solidFill>
              <a:schemeClr val="tx1"/>
            </a:solidFill>
            <a:prstDash val="sysDot"/>
            <a:miter lim="800000"/>
            <a:headEnd/>
            <a:tailEnd/>
          </a:ln>
          <a:effectLst/>
        </p:spPr>
        <p:txBody>
          <a:bodyPr vert="horz" wrap="square" lIns="182880" tIns="137160" rIns="182880" bIns="137160" numCol="1" anchor="t" anchorCtr="0" compatLnSpc="1">
            <a:prstTxWarp prst="textNoShape">
              <a:avLst/>
            </a:prstTxWarp>
            <a:spAutoFit/>
          </a:bodyPr>
          <a:lstStyle/>
          <a:p>
            <a:pPr algn="l" eaLnBrk="1" hangingPunct="1">
              <a:lnSpc>
                <a:spcPct val="100000"/>
              </a:lnSpc>
              <a:spcBef>
                <a:spcPct val="0"/>
              </a:spcBef>
            </a:pPr>
            <a:r>
              <a:rPr lang="en-US" sz="1800">
                <a:solidFill>
                  <a:schemeClr val="bg1"/>
                </a:solidFill>
                <a:effectLst>
                  <a:outerShdw blurRad="38100" dist="38100" dir="2700000" algn="tl">
                    <a:srgbClr val="000000"/>
                  </a:outerShdw>
                </a:effectLst>
              </a:rPr>
              <a:t>Northwind db = new Northwind(…);</a:t>
            </a:r>
          </a:p>
          <a:p>
            <a:pPr algn="l" eaLnBrk="1" hangingPunct="1">
              <a:lnSpc>
                <a:spcPct val="100000"/>
              </a:lnSpc>
              <a:spcBef>
                <a:spcPct val="0"/>
              </a:spcBef>
            </a:pPr>
            <a:r>
              <a:rPr lang="en-US" sz="1800">
                <a:solidFill>
                  <a:schemeClr val="bg1"/>
                </a:solidFill>
                <a:effectLst>
                  <a:outerShdw blurRad="38100" dist="38100" dir="2700000" algn="tl">
                    <a:srgbClr val="000000"/>
                  </a:outerShdw>
                </a:effectLst>
              </a:rPr>
              <a:t>var contacts =</a:t>
            </a:r>
          </a:p>
          <a:p>
            <a:pPr algn="l" eaLnBrk="1" hangingPunct="1">
              <a:lnSpc>
                <a:spcPct val="100000"/>
              </a:lnSpc>
              <a:spcBef>
                <a:spcPct val="0"/>
              </a:spcBef>
            </a:pPr>
            <a:r>
              <a:rPr lang="en-US" sz="1800">
                <a:solidFill>
                  <a:schemeClr val="bg1"/>
                </a:solidFill>
                <a:effectLst>
                  <a:outerShdw blurRad="38100" dist="38100" dir="2700000" algn="tl">
                    <a:srgbClr val="000000"/>
                  </a:outerShdw>
                </a:effectLst>
              </a:rPr>
              <a:t>    from c in db.Customers</a:t>
            </a:r>
          </a:p>
          <a:p>
            <a:pPr algn="l" eaLnBrk="1" hangingPunct="1">
              <a:lnSpc>
                <a:spcPct val="100000"/>
              </a:lnSpc>
              <a:spcBef>
                <a:spcPct val="0"/>
              </a:spcBef>
            </a:pPr>
            <a:r>
              <a:rPr lang="en-US" sz="1800">
                <a:solidFill>
                  <a:schemeClr val="bg1"/>
                </a:solidFill>
                <a:effectLst>
                  <a:outerShdw blurRad="38100" dist="38100" dir="2700000" algn="tl">
                    <a:srgbClr val="000000"/>
                  </a:outerShdw>
                </a:effectLst>
              </a:rPr>
              <a:t>    where c.City == "London"</a:t>
            </a:r>
          </a:p>
          <a:p>
            <a:pPr algn="l" eaLnBrk="1" hangingPunct="1">
              <a:lnSpc>
                <a:spcPct val="100000"/>
              </a:lnSpc>
              <a:spcBef>
                <a:spcPct val="0"/>
              </a:spcBef>
            </a:pPr>
            <a:r>
              <a:rPr lang="en-US" sz="1800">
                <a:solidFill>
                  <a:schemeClr val="bg1"/>
                </a:solidFill>
                <a:effectLst>
                  <a:outerShdw blurRad="38100" dist="38100" dir="2700000" algn="tl">
                    <a:srgbClr val="000000"/>
                  </a:outerShdw>
                </a:effectLst>
              </a:rPr>
              <a:t>    select new { c.Name, c.Phone };</a:t>
            </a:r>
          </a:p>
        </p:txBody>
      </p:sp>
      <p:sp>
        <p:nvSpPr>
          <p:cNvPr id="476164" name="Rectangle 4"/>
          <p:cNvSpPr>
            <a:spLocks noGrp="1" noChangeArrowheads="1"/>
          </p:cNvSpPr>
          <p:nvPr>
            <p:ph type="title"/>
          </p:nvPr>
        </p:nvSpPr>
        <p:spPr>
          <a:xfrm>
            <a:off x="457200" y="274638"/>
            <a:ext cx="8229600" cy="944562"/>
          </a:xfrm>
        </p:spPr>
        <p:txBody>
          <a:bodyPr/>
          <a:lstStyle/>
          <a:p>
            <a:r>
              <a:rPr lang="en-US" dirty="0" smtClean="0">
                <a:effectLst>
                  <a:outerShdw blurRad="38100" dist="38100" dir="2700000" algn="tl">
                    <a:srgbClr val="000000"/>
                  </a:outerShdw>
                </a:effectLst>
              </a:rPr>
              <a:t>LINQ to SQL</a:t>
            </a:r>
            <a:endParaRPr lang="en-US" dirty="0">
              <a:effectLst>
                <a:outerShdw blurRad="38100" dist="38100" dir="2700000" algn="tl">
                  <a:srgbClr val="000000"/>
                </a:outerShdw>
              </a:effectLst>
            </a:endParaRPr>
          </a:p>
        </p:txBody>
      </p:sp>
      <p:sp>
        <p:nvSpPr>
          <p:cNvPr id="476166" name="AutoShape 6"/>
          <p:cNvSpPr>
            <a:spLocks noChangeArrowheads="1"/>
          </p:cNvSpPr>
          <p:nvPr/>
        </p:nvSpPr>
        <p:spPr bwMode="auto">
          <a:xfrm>
            <a:off x="4572000" y="1371600"/>
            <a:ext cx="1905000" cy="838200"/>
          </a:xfrm>
          <a:prstGeom prst="wedgeRoundRectCallout">
            <a:avLst>
              <a:gd name="adj1" fmla="val -89881"/>
              <a:gd name="adj2" fmla="val 5870"/>
              <a:gd name="adj3" fmla="val 16667"/>
            </a:avLst>
          </a:prstGeom>
          <a:solidFill>
            <a:schemeClr val="bg1"/>
          </a:solidFill>
          <a:ln w="12700">
            <a:solidFill>
              <a:schemeClr val="tx1"/>
            </a:solid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eaLnBrk="1" hangingPunct="1">
              <a:lnSpc>
                <a:spcPct val="90000"/>
              </a:lnSpc>
              <a:spcBef>
                <a:spcPct val="0"/>
              </a:spcBef>
            </a:pPr>
            <a:r>
              <a:rPr lang="en-US" sz="1800"/>
              <a:t>Classes describe data</a:t>
            </a:r>
          </a:p>
        </p:txBody>
      </p:sp>
      <p:sp>
        <p:nvSpPr>
          <p:cNvPr id="476167" name="AutoShape 7"/>
          <p:cNvSpPr>
            <a:spLocks noChangeArrowheads="1"/>
          </p:cNvSpPr>
          <p:nvPr/>
        </p:nvSpPr>
        <p:spPr bwMode="auto">
          <a:xfrm>
            <a:off x="5334000" y="3352800"/>
            <a:ext cx="1905000" cy="838200"/>
          </a:xfrm>
          <a:prstGeom prst="wedgeRoundRectCallout">
            <a:avLst>
              <a:gd name="adj1" fmla="val -89917"/>
              <a:gd name="adj2" fmla="val 42046"/>
              <a:gd name="adj3" fmla="val 16667"/>
            </a:avLst>
          </a:prstGeom>
          <a:solidFill>
            <a:schemeClr val="bg1"/>
          </a:solidFill>
          <a:ln w="12700" algn="ctr">
            <a:solidFill>
              <a:schemeClr val="tx1"/>
            </a:solid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eaLnBrk="1" hangingPunct="1">
              <a:lnSpc>
                <a:spcPct val="90000"/>
              </a:lnSpc>
              <a:spcBef>
                <a:spcPct val="0"/>
              </a:spcBef>
            </a:pPr>
            <a:r>
              <a:rPr lang="en-US" sz="1800"/>
              <a:t>Strongly typed connection</a:t>
            </a:r>
          </a:p>
        </p:txBody>
      </p:sp>
      <p:sp>
        <p:nvSpPr>
          <p:cNvPr id="476168" name="AutoShape 8"/>
          <p:cNvSpPr>
            <a:spLocks noChangeArrowheads="1"/>
          </p:cNvSpPr>
          <p:nvPr/>
        </p:nvSpPr>
        <p:spPr bwMode="auto">
          <a:xfrm>
            <a:off x="5029200" y="4343400"/>
            <a:ext cx="1905000" cy="838200"/>
          </a:xfrm>
          <a:prstGeom prst="wedgeRoundRectCallout">
            <a:avLst>
              <a:gd name="adj1" fmla="val -105750"/>
              <a:gd name="adj2" fmla="val 15532"/>
              <a:gd name="adj3" fmla="val 16667"/>
            </a:avLst>
          </a:prstGeom>
          <a:solidFill>
            <a:schemeClr val="bg1"/>
          </a:solidFill>
          <a:ln w="12700" algn="ctr">
            <a:solidFill>
              <a:schemeClr val="tx1"/>
            </a:solid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eaLnBrk="1" hangingPunct="1">
              <a:lnSpc>
                <a:spcPct val="90000"/>
              </a:lnSpc>
              <a:spcBef>
                <a:spcPct val="0"/>
              </a:spcBef>
            </a:pPr>
            <a:r>
              <a:rPr lang="en-US" sz="1800"/>
              <a:t>Integrated query syntax</a:t>
            </a:r>
          </a:p>
        </p:txBody>
      </p:sp>
      <p:sp>
        <p:nvSpPr>
          <p:cNvPr id="476169" name="AutoShape 9"/>
          <p:cNvSpPr>
            <a:spLocks noChangeArrowheads="1"/>
          </p:cNvSpPr>
          <p:nvPr/>
        </p:nvSpPr>
        <p:spPr bwMode="auto">
          <a:xfrm>
            <a:off x="4800600" y="5334000"/>
            <a:ext cx="1905000" cy="838200"/>
          </a:xfrm>
          <a:prstGeom prst="wedgeRoundRectCallout">
            <a:avLst>
              <a:gd name="adj1" fmla="val -70381"/>
              <a:gd name="adj2" fmla="val -41748"/>
              <a:gd name="adj3" fmla="val 16667"/>
            </a:avLst>
          </a:prstGeom>
          <a:solidFill>
            <a:schemeClr val="bg1"/>
          </a:solidFill>
          <a:ln w="12700" algn="ctr">
            <a:solidFill>
              <a:schemeClr val="tx1"/>
            </a:solid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eaLnBrk="1" hangingPunct="1">
              <a:lnSpc>
                <a:spcPct val="90000"/>
              </a:lnSpc>
              <a:spcBef>
                <a:spcPct val="0"/>
              </a:spcBef>
            </a:pPr>
            <a:r>
              <a:rPr lang="en-US" sz="1800"/>
              <a:t>Strongly typed results</a:t>
            </a:r>
          </a:p>
        </p:txBody>
      </p:sp>
      <p:sp>
        <p:nvSpPr>
          <p:cNvPr id="476170" name="AutoShape 10"/>
          <p:cNvSpPr>
            <a:spLocks noChangeArrowheads="1"/>
          </p:cNvSpPr>
          <p:nvPr/>
        </p:nvSpPr>
        <p:spPr bwMode="auto">
          <a:xfrm>
            <a:off x="5486400" y="2362200"/>
            <a:ext cx="1905000" cy="838200"/>
          </a:xfrm>
          <a:prstGeom prst="wedgeRoundRectCallout">
            <a:avLst>
              <a:gd name="adj1" fmla="val -81500"/>
              <a:gd name="adj2" fmla="val 18940"/>
              <a:gd name="adj3" fmla="val 16667"/>
            </a:avLst>
          </a:prstGeom>
          <a:solidFill>
            <a:schemeClr val="bg1"/>
          </a:solidFill>
          <a:ln w="12700" algn="ctr">
            <a:solidFill>
              <a:schemeClr val="tx1"/>
            </a:solid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eaLnBrk="1" hangingPunct="1">
              <a:lnSpc>
                <a:spcPct val="90000"/>
              </a:lnSpc>
              <a:spcBef>
                <a:spcPct val="0"/>
              </a:spcBef>
            </a:pPr>
            <a:r>
              <a:rPr lang="en-US" sz="1800"/>
              <a:t>Tables are like collections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6166"/>
                                        </p:tgtEl>
                                        <p:attrNameLst>
                                          <p:attrName>style.visibility</p:attrName>
                                        </p:attrNameLst>
                                      </p:cBhvr>
                                      <p:to>
                                        <p:strVal val="visible"/>
                                      </p:to>
                                    </p:set>
                                    <p:animEffect transition="in" filter="fade">
                                      <p:cBhvr>
                                        <p:cTn id="7" dur="500"/>
                                        <p:tgtEl>
                                          <p:spTgt spid="4761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76170"/>
                                        </p:tgtEl>
                                        <p:attrNameLst>
                                          <p:attrName>style.visibility</p:attrName>
                                        </p:attrNameLst>
                                      </p:cBhvr>
                                      <p:to>
                                        <p:strVal val="visible"/>
                                      </p:to>
                                    </p:set>
                                    <p:animEffect transition="in" filter="fade">
                                      <p:cBhvr>
                                        <p:cTn id="12" dur="500"/>
                                        <p:tgtEl>
                                          <p:spTgt spid="47617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76163"/>
                                        </p:tgtEl>
                                        <p:attrNameLst>
                                          <p:attrName>style.visibility</p:attrName>
                                        </p:attrNameLst>
                                      </p:cBhvr>
                                      <p:to>
                                        <p:strVal val="visible"/>
                                      </p:to>
                                    </p:set>
                                    <p:animEffect transition="in" filter="fade">
                                      <p:cBhvr>
                                        <p:cTn id="17" dur="500"/>
                                        <p:tgtEl>
                                          <p:spTgt spid="47616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76167"/>
                                        </p:tgtEl>
                                        <p:attrNameLst>
                                          <p:attrName>style.visibility</p:attrName>
                                        </p:attrNameLst>
                                      </p:cBhvr>
                                      <p:to>
                                        <p:strVal val="visible"/>
                                      </p:to>
                                    </p:set>
                                    <p:animEffect transition="in" filter="fade">
                                      <p:cBhvr>
                                        <p:cTn id="22" dur="500"/>
                                        <p:tgtEl>
                                          <p:spTgt spid="47616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76168"/>
                                        </p:tgtEl>
                                        <p:attrNameLst>
                                          <p:attrName>style.visibility</p:attrName>
                                        </p:attrNameLst>
                                      </p:cBhvr>
                                      <p:to>
                                        <p:strVal val="visible"/>
                                      </p:to>
                                    </p:set>
                                    <p:animEffect transition="in" filter="fade">
                                      <p:cBhvr>
                                        <p:cTn id="27" dur="500"/>
                                        <p:tgtEl>
                                          <p:spTgt spid="47616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76169"/>
                                        </p:tgtEl>
                                        <p:attrNameLst>
                                          <p:attrName>style.visibility</p:attrName>
                                        </p:attrNameLst>
                                      </p:cBhvr>
                                      <p:to>
                                        <p:strVal val="visible"/>
                                      </p:to>
                                    </p:set>
                                    <p:animEffect transition="in" filter="fade">
                                      <p:cBhvr>
                                        <p:cTn id="32" dur="500"/>
                                        <p:tgtEl>
                                          <p:spTgt spid="476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6163" grpId="0" animBg="1"/>
      <p:bldP spid="476166" grpId="0" animBg="1"/>
      <p:bldP spid="476167" grpId="0" animBg="1"/>
      <p:bldP spid="476168" grpId="0" animBg="1"/>
      <p:bldP spid="476169" grpId="0" animBg="1"/>
      <p:bldP spid="47617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6" name="Rectangle 2"/>
          <p:cNvSpPr>
            <a:spLocks noGrp="1" noChangeArrowheads="1"/>
          </p:cNvSpPr>
          <p:nvPr>
            <p:ph type="title"/>
          </p:nvPr>
        </p:nvSpPr>
        <p:spPr/>
        <p:txBody>
          <a:bodyPr/>
          <a:lstStyle/>
          <a:p>
            <a:r>
              <a:rPr lang="en-US" dirty="0" smtClean="0">
                <a:effectLst>
                  <a:outerShdw blurRad="38100" dist="38100" dir="2700000" algn="tl">
                    <a:srgbClr val="000000"/>
                  </a:outerShdw>
                </a:effectLst>
              </a:rPr>
              <a:t>LINQ to SQL</a:t>
            </a:r>
            <a:endParaRPr lang="en-US" dirty="0">
              <a:effectLst>
                <a:outerShdw blurRad="38100" dist="38100" dir="2700000" algn="tl">
                  <a:srgbClr val="000000"/>
                </a:outerShdw>
              </a:effectLst>
            </a:endParaRPr>
          </a:p>
        </p:txBody>
      </p:sp>
      <p:sp>
        <p:nvSpPr>
          <p:cNvPr id="477187" name="Rectangle 3"/>
          <p:cNvSpPr>
            <a:spLocks noGrp="1" noChangeArrowheads="1"/>
          </p:cNvSpPr>
          <p:nvPr>
            <p:ph type="body" idx="1"/>
          </p:nvPr>
        </p:nvSpPr>
        <p:spPr>
          <a:xfrm>
            <a:off x="390525" y="1412875"/>
            <a:ext cx="8356600" cy="5287963"/>
          </a:xfrm>
        </p:spPr>
        <p:txBody>
          <a:bodyPr/>
          <a:lstStyle/>
          <a:p>
            <a:r>
              <a:rPr lang="en-US" sz="2800" dirty="0">
                <a:effectLst>
                  <a:outerShdw blurRad="38100" dist="38100" dir="2700000" algn="tl">
                    <a:srgbClr val="000000"/>
                  </a:outerShdw>
                </a:effectLst>
              </a:rPr>
              <a:t>Language integrated data access</a:t>
            </a:r>
          </a:p>
          <a:p>
            <a:pPr lvl="1"/>
            <a:r>
              <a:rPr lang="en-US" sz="2400" dirty="0">
                <a:effectLst>
                  <a:outerShdw blurRad="38100" dist="38100" dir="2700000" algn="tl">
                    <a:srgbClr val="000000"/>
                  </a:outerShdw>
                </a:effectLst>
              </a:rPr>
              <a:t>Maps tables and rows to classes and objects</a:t>
            </a:r>
          </a:p>
          <a:p>
            <a:pPr lvl="1"/>
            <a:r>
              <a:rPr lang="en-US" sz="2400" dirty="0">
                <a:effectLst>
                  <a:outerShdw blurRad="38100" dist="38100" dir="2700000" algn="tl">
                    <a:srgbClr val="000000"/>
                  </a:outerShdw>
                </a:effectLst>
              </a:rPr>
              <a:t>Builds on ADO.NET and .NET Transactions</a:t>
            </a:r>
          </a:p>
          <a:p>
            <a:r>
              <a:rPr lang="en-US" sz="2800" dirty="0">
                <a:effectLst>
                  <a:outerShdw blurRad="38100" dist="38100" dir="2700000" algn="tl">
                    <a:srgbClr val="000000"/>
                  </a:outerShdw>
                </a:effectLst>
              </a:rPr>
              <a:t>Mapping</a:t>
            </a:r>
          </a:p>
          <a:p>
            <a:pPr lvl="1"/>
            <a:r>
              <a:rPr lang="en-US" sz="2400" dirty="0">
                <a:effectLst>
                  <a:outerShdw blurRad="38100" dist="38100" dir="2700000" algn="tl">
                    <a:srgbClr val="000000"/>
                  </a:outerShdw>
                </a:effectLst>
              </a:rPr>
              <a:t>Encoded in attributes</a:t>
            </a:r>
          </a:p>
          <a:p>
            <a:pPr lvl="1"/>
            <a:r>
              <a:rPr lang="en-US" sz="2400" dirty="0" smtClean="0">
                <a:effectLst>
                  <a:outerShdw blurRad="38100" dist="38100" dir="2700000" algn="tl">
                    <a:srgbClr val="000000"/>
                  </a:outerShdw>
                </a:effectLst>
              </a:rPr>
              <a:t>Tool-generated </a:t>
            </a:r>
            <a:r>
              <a:rPr lang="en-US" sz="2400" dirty="0">
                <a:effectLst>
                  <a:outerShdw blurRad="38100" dist="38100" dir="2700000" algn="tl">
                    <a:srgbClr val="000000"/>
                  </a:outerShdw>
                </a:effectLst>
              </a:rPr>
              <a:t>or manually authored</a:t>
            </a:r>
          </a:p>
          <a:p>
            <a:pPr lvl="1"/>
            <a:r>
              <a:rPr lang="en-US" sz="2400" dirty="0">
                <a:effectLst>
                  <a:outerShdw blurRad="38100" dist="38100" dir="2700000" algn="tl">
                    <a:srgbClr val="000000"/>
                  </a:outerShdw>
                </a:effectLst>
              </a:rPr>
              <a:t>Relationships map to properties</a:t>
            </a:r>
          </a:p>
          <a:p>
            <a:r>
              <a:rPr lang="en-US" sz="2800" dirty="0">
                <a:effectLst>
                  <a:outerShdw blurRad="38100" dist="38100" dir="2700000" algn="tl">
                    <a:srgbClr val="000000"/>
                  </a:outerShdw>
                </a:effectLst>
              </a:rPr>
              <a:t>Persistence</a:t>
            </a:r>
          </a:p>
          <a:p>
            <a:pPr lvl="1"/>
            <a:r>
              <a:rPr lang="en-US" sz="2400" dirty="0">
                <a:effectLst>
                  <a:outerShdw blurRad="38100" dist="38100" dir="2700000" algn="tl">
                    <a:srgbClr val="000000"/>
                  </a:outerShdw>
                </a:effectLst>
              </a:rPr>
              <a:t>Automatic change tracking</a:t>
            </a:r>
          </a:p>
          <a:p>
            <a:pPr lvl="1"/>
            <a:r>
              <a:rPr lang="en-US" sz="2400" dirty="0">
                <a:effectLst>
                  <a:outerShdw blurRad="38100" dist="38100" dir="2700000" algn="tl">
                    <a:srgbClr val="000000"/>
                  </a:outerShdw>
                </a:effectLst>
              </a:rPr>
              <a:t>Updates through SQL or stored procedures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7187">
                                            <p:txEl>
                                              <p:pRg st="0" end="0"/>
                                            </p:txEl>
                                          </p:spTgt>
                                        </p:tgtEl>
                                        <p:attrNameLst>
                                          <p:attrName>style.visibility</p:attrName>
                                        </p:attrNameLst>
                                      </p:cBhvr>
                                      <p:to>
                                        <p:strVal val="visible"/>
                                      </p:to>
                                    </p:set>
                                    <p:animEffect transition="in" filter="fade">
                                      <p:cBhvr>
                                        <p:cTn id="7" dur="500"/>
                                        <p:tgtEl>
                                          <p:spTgt spid="47718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77187">
                                            <p:txEl>
                                              <p:pRg st="1" end="1"/>
                                            </p:txEl>
                                          </p:spTgt>
                                        </p:tgtEl>
                                        <p:attrNameLst>
                                          <p:attrName>style.visibility</p:attrName>
                                        </p:attrNameLst>
                                      </p:cBhvr>
                                      <p:to>
                                        <p:strVal val="visible"/>
                                      </p:to>
                                    </p:set>
                                    <p:animEffect transition="in" filter="fade">
                                      <p:cBhvr>
                                        <p:cTn id="10" dur="500"/>
                                        <p:tgtEl>
                                          <p:spTgt spid="477187">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77187">
                                            <p:txEl>
                                              <p:pRg st="2" end="2"/>
                                            </p:txEl>
                                          </p:spTgt>
                                        </p:tgtEl>
                                        <p:attrNameLst>
                                          <p:attrName>style.visibility</p:attrName>
                                        </p:attrNameLst>
                                      </p:cBhvr>
                                      <p:to>
                                        <p:strVal val="visible"/>
                                      </p:to>
                                    </p:set>
                                    <p:animEffect transition="in" filter="fade">
                                      <p:cBhvr>
                                        <p:cTn id="13" dur="500"/>
                                        <p:tgtEl>
                                          <p:spTgt spid="477187">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77187">
                                            <p:txEl>
                                              <p:pRg st="3" end="3"/>
                                            </p:txEl>
                                          </p:spTgt>
                                        </p:tgtEl>
                                        <p:attrNameLst>
                                          <p:attrName>style.visibility</p:attrName>
                                        </p:attrNameLst>
                                      </p:cBhvr>
                                      <p:to>
                                        <p:strVal val="visible"/>
                                      </p:to>
                                    </p:set>
                                    <p:animEffect transition="in" filter="fade">
                                      <p:cBhvr>
                                        <p:cTn id="18" dur="500"/>
                                        <p:tgtEl>
                                          <p:spTgt spid="477187">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477187">
                                            <p:txEl>
                                              <p:pRg st="4" end="4"/>
                                            </p:txEl>
                                          </p:spTgt>
                                        </p:tgtEl>
                                        <p:attrNameLst>
                                          <p:attrName>style.visibility</p:attrName>
                                        </p:attrNameLst>
                                      </p:cBhvr>
                                      <p:to>
                                        <p:strVal val="visible"/>
                                      </p:to>
                                    </p:set>
                                    <p:animEffect transition="in" filter="fade">
                                      <p:cBhvr>
                                        <p:cTn id="21" dur="500"/>
                                        <p:tgtEl>
                                          <p:spTgt spid="477187">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477187">
                                            <p:txEl>
                                              <p:pRg st="5" end="5"/>
                                            </p:txEl>
                                          </p:spTgt>
                                        </p:tgtEl>
                                        <p:attrNameLst>
                                          <p:attrName>style.visibility</p:attrName>
                                        </p:attrNameLst>
                                      </p:cBhvr>
                                      <p:to>
                                        <p:strVal val="visible"/>
                                      </p:to>
                                    </p:set>
                                    <p:animEffect transition="in" filter="fade">
                                      <p:cBhvr>
                                        <p:cTn id="24" dur="500"/>
                                        <p:tgtEl>
                                          <p:spTgt spid="477187">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477187">
                                            <p:txEl>
                                              <p:pRg st="6" end="6"/>
                                            </p:txEl>
                                          </p:spTgt>
                                        </p:tgtEl>
                                        <p:attrNameLst>
                                          <p:attrName>style.visibility</p:attrName>
                                        </p:attrNameLst>
                                      </p:cBhvr>
                                      <p:to>
                                        <p:strVal val="visible"/>
                                      </p:to>
                                    </p:set>
                                    <p:animEffect transition="in" filter="fade">
                                      <p:cBhvr>
                                        <p:cTn id="27" dur="500"/>
                                        <p:tgtEl>
                                          <p:spTgt spid="477187">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77187">
                                            <p:txEl>
                                              <p:pRg st="7" end="7"/>
                                            </p:txEl>
                                          </p:spTgt>
                                        </p:tgtEl>
                                        <p:attrNameLst>
                                          <p:attrName>style.visibility</p:attrName>
                                        </p:attrNameLst>
                                      </p:cBhvr>
                                      <p:to>
                                        <p:strVal val="visible"/>
                                      </p:to>
                                    </p:set>
                                    <p:animEffect transition="in" filter="fade">
                                      <p:cBhvr>
                                        <p:cTn id="32" dur="500"/>
                                        <p:tgtEl>
                                          <p:spTgt spid="477187">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477187">
                                            <p:txEl>
                                              <p:pRg st="8" end="8"/>
                                            </p:txEl>
                                          </p:spTgt>
                                        </p:tgtEl>
                                        <p:attrNameLst>
                                          <p:attrName>style.visibility</p:attrName>
                                        </p:attrNameLst>
                                      </p:cBhvr>
                                      <p:to>
                                        <p:strVal val="visible"/>
                                      </p:to>
                                    </p:set>
                                    <p:animEffect transition="in" filter="fade">
                                      <p:cBhvr>
                                        <p:cTn id="35" dur="500"/>
                                        <p:tgtEl>
                                          <p:spTgt spid="477187">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477187">
                                            <p:txEl>
                                              <p:pRg st="9" end="9"/>
                                            </p:txEl>
                                          </p:spTgt>
                                        </p:tgtEl>
                                        <p:attrNameLst>
                                          <p:attrName>style.visibility</p:attrName>
                                        </p:attrNameLst>
                                      </p:cBhvr>
                                      <p:to>
                                        <p:strVal val="visible"/>
                                      </p:to>
                                    </p:set>
                                    <p:animEffect transition="in" filter="fade">
                                      <p:cBhvr>
                                        <p:cTn id="38" dur="500"/>
                                        <p:tgtEl>
                                          <p:spTgt spid="47718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Visual Studio 2005">
  <a:themeElements>
    <a:clrScheme name="Visual Studio 2005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fontScheme name="Visual Studio 2005">
      <a:majorFont>
        <a:latin typeface="Segoe Semibold"/>
        <a:ea typeface=""/>
        <a:cs typeface=""/>
      </a:majorFont>
      <a:minorFont>
        <a:latin typeface="Sego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raClrScheme>
      <a:clrScheme name="Visual Studio 2005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isual Studio 2005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isual Studio 2005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isual Studio 2005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isual Studio 2005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isual Studio 2005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isual Studio 2005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isual Studio 2005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isual Studio 2005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isual Studio 2005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isual Studio 2005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isual Studio 2005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E08B64EE0299C46AF393ECFE8C502CE" ma:contentTypeVersion="1" ma:contentTypeDescription="Create a new document." ma:contentTypeScope="" ma:versionID="35e73abc7f086ed18d196a86579fcb72">
  <xsd:schema xmlns:xsd="http://www.w3.org/2001/XMLSchema" xmlns:p="http://schemas.microsoft.com/office/2006/metadata/properties" xmlns:ns3="4eb6085e-29e0-469c-af39-3ecfe8c502ce" targetNamespace="http://schemas.microsoft.com/office/2006/metadata/properties" ma:root="true" ma:fieldsID="7070e48b5d5e9bf0fd8b6be4f3c78af7" ns3:_="">
    <xsd:import namespace="4eb6085e-29e0-469c-af39-3ecfe8c502ce"/>
    <xsd:element name="properties">
      <xsd:complexType>
        <xsd:sequence>
          <xsd:element name="documentManagement">
            <xsd:complexType>
              <xsd:all>
                <xsd:element ref="ns3:Top_x0020_Decks" minOccurs="0"/>
              </xsd:all>
            </xsd:complexType>
          </xsd:element>
        </xsd:sequence>
      </xsd:complexType>
    </xsd:element>
  </xsd:schema>
  <xsd:schema xmlns:xsd="http://www.w3.org/2001/XMLSchema" xmlns:dms="http://schemas.microsoft.com/office/2006/documentManagement/types" targetNamespace="4eb6085e-29e0-469c-af39-3ecfe8c502ce" elementFormDefault="qualified">
    <xsd:import namespace="http://schemas.microsoft.com/office/2006/documentManagement/types"/>
    <xsd:element name="Top_x0020_Decks" ma:index="8" nillable="true" ma:displayName="Top Decks" ma:default="0" ma:internalName="Top_x0020_Decks">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op_x0020_Decks xmlns="4eb6085e-29e0-469c-af39-3ecfe8c502ce">true</Top_x0020_Deck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B2822D9-9F5C-462E-9CB2-64798DB7B0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eb6085e-29e0-469c-af39-3ecfe8c502ce"/>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8B17CE7-5313-446B-B91A-771DAF0A3E5B}">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4eb6085e-29e0-469c-af39-3ecfe8c502ce"/>
    <ds:schemaRef ds:uri="http://schemas.openxmlformats.org/package/2006/metadata/core-properties"/>
  </ds:schemaRefs>
</ds:datastoreItem>
</file>

<file path=customXml/itemProps3.xml><?xml version="1.0" encoding="utf-8"?>
<ds:datastoreItem xmlns:ds="http://schemas.openxmlformats.org/officeDocument/2006/customXml" ds:itemID="{85CBD160-C3B8-4F7A-8821-AE21342FC43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VS-SQL Plan v1 4 for VSLT</Template>
  <TotalTime>18873</TotalTime>
  <Words>4310</Words>
  <Application>Microsoft Office PowerPoint</Application>
  <PresentationFormat>On-screen Show (4:3)</PresentationFormat>
  <Paragraphs>517</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Visual Studio 2005</vt:lpstr>
      <vt:lpstr>Data Access &amp; Programmability in Visual Studio “Orcas” </vt:lpstr>
      <vt:lpstr>Agenda</vt:lpstr>
      <vt:lpstr>The LINQ Project</vt:lpstr>
      <vt:lpstr>Language Innovations</vt:lpstr>
      <vt:lpstr>Standard Query Operators</vt:lpstr>
      <vt:lpstr>Language Integrated Query “LINQ”</vt:lpstr>
      <vt:lpstr>Accessing data in SQL today…</vt:lpstr>
      <vt:lpstr>LINQ to SQL</vt:lpstr>
      <vt:lpstr>LINQ to SQL</vt:lpstr>
      <vt:lpstr>LINQ to DataSet</vt:lpstr>
      <vt:lpstr>Programming XML today…</vt:lpstr>
      <vt:lpstr>LINQ to XML</vt:lpstr>
      <vt:lpstr>LINQ to XML</vt:lpstr>
      <vt:lpstr>LINQ to Entities</vt:lpstr>
      <vt:lpstr>LINQ to Entities</vt:lpstr>
      <vt:lpstr>ADO.NET Entity Framework (1/2)</vt:lpstr>
      <vt:lpstr>ADO.NET Entity Framework (2/2)</vt:lpstr>
      <vt:lpstr>Data Access &amp; Programmability in Orcas</vt:lpstr>
      <vt:lpstr>Slide 19</vt:lpstr>
      <vt:lpstr>Slide 20</vt:lpstr>
    </vt:vector>
  </TitlesOfParts>
  <Company>Microsoft Development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Access and Programmability in Visual Studio Orcas - 1 Hour Overview</dc:title>
  <dc:creator/>
  <cp:lastModifiedBy>Michael Wood</cp:lastModifiedBy>
  <cp:revision>389</cp:revision>
  <dcterms:created xsi:type="dcterms:W3CDTF">2006-08-01T18:17:28Z</dcterms:created>
  <dcterms:modified xsi:type="dcterms:W3CDTF">2007-05-11T02:46:16Z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0x0101005E08B64EE0299C46AF393ECFE8C502CE</vt:lpwstr>
  </property>
</Properties>
</file>